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5"/>
  </p:notesMasterIdLst>
  <p:handoutMasterIdLst>
    <p:handoutMasterId r:id="rId16"/>
  </p:handoutMasterIdLst>
  <p:sldIdLst>
    <p:sldId id="265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69" r:id="rId14"/>
  </p:sldIdLst>
  <p:sldSz cx="12192000" cy="6858000"/>
  <p:notesSz cx="6973888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5" autoAdjust="0"/>
    <p:restoredTop sz="94660"/>
  </p:normalViewPr>
  <p:slideViewPr>
    <p:cSldViewPr snapToGrid="0">
      <p:cViewPr varScale="1">
        <p:scale>
          <a:sx n="40" d="100"/>
          <a:sy n="40" d="100"/>
        </p:scale>
        <p:origin x="29" y="677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68"/>
    </p:cViewPr>
  </p:sorterViewPr>
  <p:notesViewPr>
    <p:cSldViewPr snapToGrid="0">
      <p:cViewPr varScale="1">
        <p:scale>
          <a:sx n="63" d="100"/>
          <a:sy n="63" d="100"/>
        </p:scale>
        <p:origin x="198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B67FBE-5374-404A-AD7A-621E51B3DBEE}" type="doc">
      <dgm:prSet loTypeId="urn:microsoft.com/office/officeart/2009/layout/CircleArrowProcess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FAC4023-D0D6-40C1-9A9B-B3AFE83F3DE2}">
      <dgm:prSet phldrT="[Text]"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en-US" sz="2400" b="1" i="1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Public Health Efforts – Population Health Outcomes</a:t>
          </a:r>
          <a:r>
            <a:rPr lang="en-US" sz="2400" b="1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 </a:t>
          </a:r>
          <a:endParaRPr lang="en-US" sz="2400" b="1" dirty="0">
            <a:solidFill>
              <a:schemeClr val="tx1"/>
            </a:solidFill>
            <a:latin typeface="Calibri" panose="020F0502020204030204" pitchFamily="34" charset="0"/>
            <a:cs typeface="Times New Roman" panose="02020603050405020304" pitchFamily="18" charset="0"/>
          </a:endParaRPr>
        </a:p>
      </dgm:t>
    </dgm:pt>
    <dgm:pt modelId="{F069986E-3F0C-4167-8FA5-24B93F9F4815}" type="parTrans" cxnId="{8423730A-F980-4354-8F3A-47D6EBE7F9EE}">
      <dgm:prSet/>
      <dgm:spPr/>
      <dgm:t>
        <a:bodyPr/>
        <a:lstStyle/>
        <a:p>
          <a:endParaRPr lang="en-US"/>
        </a:p>
      </dgm:t>
    </dgm:pt>
    <dgm:pt modelId="{52D5D023-5880-4E2F-A29F-54092E232AC0}" type="sibTrans" cxnId="{8423730A-F980-4354-8F3A-47D6EBE7F9EE}">
      <dgm:prSet/>
      <dgm:spPr/>
      <dgm:t>
        <a:bodyPr/>
        <a:lstStyle/>
        <a:p>
          <a:endParaRPr lang="en-US"/>
        </a:p>
      </dgm:t>
    </dgm:pt>
    <dgm:pt modelId="{4463E75A-C83B-40DA-A6F0-7495C182F5B1}">
      <dgm:prSet phldrT="[Text]" custT="1"/>
      <dgm:spPr/>
      <dgm:t>
        <a:bodyPr/>
        <a:lstStyle/>
        <a:p>
          <a:pPr algn="l"/>
          <a:r>
            <a:rPr lang="en-US" sz="2400" b="1" i="1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Combined Public Health &amp; Clinical Efforts – Patient &amp; Population Health Outcomes </a:t>
          </a:r>
          <a:endParaRPr lang="en-US" sz="2400" b="1" i="1" dirty="0">
            <a:solidFill>
              <a:schemeClr val="tx1"/>
            </a:solidFill>
            <a:latin typeface="Calibri" panose="020F0502020204030204" pitchFamily="34" charset="0"/>
            <a:cs typeface="Times New Roman" panose="02020603050405020304" pitchFamily="18" charset="0"/>
          </a:endParaRPr>
        </a:p>
      </dgm:t>
    </dgm:pt>
    <dgm:pt modelId="{6D8E9ACD-5EC5-4668-BD0E-47C385275AE1}" type="parTrans" cxnId="{9230D7E6-3EA4-43D7-90D5-84077C4BD6D6}">
      <dgm:prSet/>
      <dgm:spPr/>
      <dgm:t>
        <a:bodyPr/>
        <a:lstStyle/>
        <a:p>
          <a:endParaRPr lang="en-US"/>
        </a:p>
      </dgm:t>
    </dgm:pt>
    <dgm:pt modelId="{CA2F4375-6C69-49DA-82D9-8A763C5E2164}" type="sibTrans" cxnId="{9230D7E6-3EA4-43D7-90D5-84077C4BD6D6}">
      <dgm:prSet/>
      <dgm:spPr/>
      <dgm:t>
        <a:bodyPr/>
        <a:lstStyle/>
        <a:p>
          <a:endParaRPr lang="en-US"/>
        </a:p>
      </dgm:t>
    </dgm:pt>
    <dgm:pt modelId="{CC36AD53-2372-42E6-A8DD-8322AD3025ED}">
      <dgm:prSet phldrT="[Text]" custT="1"/>
      <dgm:spPr/>
      <dgm:t>
        <a:bodyPr/>
        <a:lstStyle/>
        <a:p>
          <a:pPr algn="l"/>
          <a:r>
            <a:rPr lang="en-US" sz="2400" b="1" i="1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Clinical Efforts – Patient Health Outcomes</a:t>
          </a:r>
          <a:endParaRPr lang="en-US" sz="2400" b="1" i="1" dirty="0">
            <a:solidFill>
              <a:schemeClr val="tx1"/>
            </a:solidFill>
            <a:latin typeface="Calibri" panose="020F0502020204030204" pitchFamily="34" charset="0"/>
            <a:cs typeface="Times New Roman" panose="02020603050405020304" pitchFamily="18" charset="0"/>
          </a:endParaRPr>
        </a:p>
      </dgm:t>
    </dgm:pt>
    <dgm:pt modelId="{1189B187-B861-4DB5-BCCF-F11364DB3267}" type="parTrans" cxnId="{4ADCE17D-58DA-4D1C-8743-E74E21A7FB1C}">
      <dgm:prSet/>
      <dgm:spPr/>
      <dgm:t>
        <a:bodyPr/>
        <a:lstStyle/>
        <a:p>
          <a:endParaRPr lang="en-US"/>
        </a:p>
      </dgm:t>
    </dgm:pt>
    <dgm:pt modelId="{D58BE5E8-F8B0-49C7-A32C-74C709567191}" type="sibTrans" cxnId="{4ADCE17D-58DA-4D1C-8743-E74E21A7FB1C}">
      <dgm:prSet/>
      <dgm:spPr/>
      <dgm:t>
        <a:bodyPr/>
        <a:lstStyle/>
        <a:p>
          <a:endParaRPr lang="en-US"/>
        </a:p>
      </dgm:t>
    </dgm:pt>
    <dgm:pt modelId="{60B07354-DC5C-4964-AF2C-36DCF1A41F75}" type="pres">
      <dgm:prSet presAssocID="{86B67FBE-5374-404A-AD7A-621E51B3DBEE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1F23D84D-BA86-42C1-A00C-9A28F7DE3E79}" type="pres">
      <dgm:prSet presAssocID="{3FAC4023-D0D6-40C1-9A9B-B3AFE83F3DE2}" presName="Accent1" presStyleCnt="0"/>
      <dgm:spPr/>
    </dgm:pt>
    <dgm:pt modelId="{A4AD4C05-B5AD-43A5-BF23-8B23A0AC8C6A}" type="pres">
      <dgm:prSet presAssocID="{3FAC4023-D0D6-40C1-9A9B-B3AFE83F3DE2}" presName="Accent" presStyleLbl="node1" presStyleIdx="0" presStyleCnt="3" custScaleX="340399" custLinFactNeighborX="-2842" custLinFactNeighborY="-1298"/>
      <dgm:spPr>
        <a:solidFill>
          <a:schemeClr val="accent4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E36AAC28-1F91-4118-B0E6-0549F19E058B}" type="pres">
      <dgm:prSet presAssocID="{3FAC4023-D0D6-40C1-9A9B-B3AFE83F3DE2}" presName="Parent1" presStyleLbl="revTx" presStyleIdx="0" presStyleCnt="3" custScaleX="534197" custScaleY="149626" custLinFactNeighborX="29050" custLinFactNeighborY="21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3B1EC4-42C7-4890-8232-90606F968F06}" type="pres">
      <dgm:prSet presAssocID="{4463E75A-C83B-40DA-A6F0-7495C182F5B1}" presName="Accent2" presStyleCnt="0"/>
      <dgm:spPr/>
    </dgm:pt>
    <dgm:pt modelId="{04AAA70D-FBA8-48BD-8A53-1D1450C2C531}" type="pres">
      <dgm:prSet presAssocID="{4463E75A-C83B-40DA-A6F0-7495C182F5B1}" presName="Accent" presStyleLbl="node1" presStyleIdx="1" presStyleCnt="3" custScaleX="422431"/>
      <dgm:spPr>
        <a:solidFill>
          <a:srgbClr val="C00000"/>
        </a:solidFill>
      </dgm:spPr>
    </dgm:pt>
    <dgm:pt modelId="{337F875C-8D11-4315-8F4B-D1A7CA3D349F}" type="pres">
      <dgm:prSet presAssocID="{4463E75A-C83B-40DA-A6F0-7495C182F5B1}" presName="Parent2" presStyleLbl="revTx" presStyleIdx="1" presStyleCnt="3" custScaleX="644945" custLinFactNeighborX="14021" custLinFactNeighborY="785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5B1CD4-288F-44D3-83E5-21C5008D4603}" type="pres">
      <dgm:prSet presAssocID="{CC36AD53-2372-42E6-A8DD-8322AD3025ED}" presName="Accent3" presStyleCnt="0"/>
      <dgm:spPr/>
    </dgm:pt>
    <dgm:pt modelId="{BB50EF0D-428D-4287-99DE-AEB0582DA011}" type="pres">
      <dgm:prSet presAssocID="{CC36AD53-2372-42E6-A8DD-8322AD3025ED}" presName="Accent" presStyleLbl="node1" presStyleIdx="2" presStyleCnt="3" custScaleX="388578" custLinFactNeighborX="3181" custLinFactNeighborY="6333"/>
      <dgm:spPr>
        <a:solidFill>
          <a:schemeClr val="accent5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7A62D355-6D47-4D70-91BB-60D3184CB082}" type="pres">
      <dgm:prSet presAssocID="{CC36AD53-2372-42E6-A8DD-8322AD3025ED}" presName="Parent3" presStyleLbl="revTx" presStyleIdx="2" presStyleCnt="3" custScaleX="542836" custLinFactNeighborX="8049" custLinFactNeighborY="2386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ADCE17D-58DA-4D1C-8743-E74E21A7FB1C}" srcId="{86B67FBE-5374-404A-AD7A-621E51B3DBEE}" destId="{CC36AD53-2372-42E6-A8DD-8322AD3025ED}" srcOrd="2" destOrd="0" parTransId="{1189B187-B861-4DB5-BCCF-F11364DB3267}" sibTransId="{D58BE5E8-F8B0-49C7-A32C-74C709567191}"/>
    <dgm:cxn modelId="{C570B03F-8093-44B7-9645-8F577D53CA6A}" type="presOf" srcId="{3FAC4023-D0D6-40C1-9A9B-B3AFE83F3DE2}" destId="{E36AAC28-1F91-4118-B0E6-0549F19E058B}" srcOrd="0" destOrd="0" presId="urn:microsoft.com/office/officeart/2009/layout/CircleArrowProcess"/>
    <dgm:cxn modelId="{0DC5A41A-E3DB-49C1-AC50-7621F6B3C72D}" type="presOf" srcId="{4463E75A-C83B-40DA-A6F0-7495C182F5B1}" destId="{337F875C-8D11-4315-8F4B-D1A7CA3D349F}" srcOrd="0" destOrd="0" presId="urn:microsoft.com/office/officeart/2009/layout/CircleArrowProcess"/>
    <dgm:cxn modelId="{8423730A-F980-4354-8F3A-47D6EBE7F9EE}" srcId="{86B67FBE-5374-404A-AD7A-621E51B3DBEE}" destId="{3FAC4023-D0D6-40C1-9A9B-B3AFE83F3DE2}" srcOrd="0" destOrd="0" parTransId="{F069986E-3F0C-4167-8FA5-24B93F9F4815}" sibTransId="{52D5D023-5880-4E2F-A29F-54092E232AC0}"/>
    <dgm:cxn modelId="{A7A76B20-4CBB-49B3-9152-33DD525CE3B2}" type="presOf" srcId="{86B67FBE-5374-404A-AD7A-621E51B3DBEE}" destId="{60B07354-DC5C-4964-AF2C-36DCF1A41F75}" srcOrd="0" destOrd="0" presId="urn:microsoft.com/office/officeart/2009/layout/CircleArrowProcess"/>
    <dgm:cxn modelId="{A87D0AC9-2520-4CB9-B470-47BD03951880}" type="presOf" srcId="{CC36AD53-2372-42E6-A8DD-8322AD3025ED}" destId="{7A62D355-6D47-4D70-91BB-60D3184CB082}" srcOrd="0" destOrd="0" presId="urn:microsoft.com/office/officeart/2009/layout/CircleArrowProcess"/>
    <dgm:cxn modelId="{9230D7E6-3EA4-43D7-90D5-84077C4BD6D6}" srcId="{86B67FBE-5374-404A-AD7A-621E51B3DBEE}" destId="{4463E75A-C83B-40DA-A6F0-7495C182F5B1}" srcOrd="1" destOrd="0" parTransId="{6D8E9ACD-5EC5-4668-BD0E-47C385275AE1}" sibTransId="{CA2F4375-6C69-49DA-82D9-8A763C5E2164}"/>
    <dgm:cxn modelId="{BF3773E2-B954-48B5-8C2D-DBB1219C0743}" type="presParOf" srcId="{60B07354-DC5C-4964-AF2C-36DCF1A41F75}" destId="{1F23D84D-BA86-42C1-A00C-9A28F7DE3E79}" srcOrd="0" destOrd="0" presId="urn:microsoft.com/office/officeart/2009/layout/CircleArrowProcess"/>
    <dgm:cxn modelId="{DB63F7E4-6B5C-415E-A967-6A66B69C5B37}" type="presParOf" srcId="{1F23D84D-BA86-42C1-A00C-9A28F7DE3E79}" destId="{A4AD4C05-B5AD-43A5-BF23-8B23A0AC8C6A}" srcOrd="0" destOrd="0" presId="urn:microsoft.com/office/officeart/2009/layout/CircleArrowProcess"/>
    <dgm:cxn modelId="{9C67C2D9-D5AF-4732-A144-0E18E7731B37}" type="presParOf" srcId="{60B07354-DC5C-4964-AF2C-36DCF1A41F75}" destId="{E36AAC28-1F91-4118-B0E6-0549F19E058B}" srcOrd="1" destOrd="0" presId="urn:microsoft.com/office/officeart/2009/layout/CircleArrowProcess"/>
    <dgm:cxn modelId="{12037628-7CE6-441B-BA2F-EAFFAF214E41}" type="presParOf" srcId="{60B07354-DC5C-4964-AF2C-36DCF1A41F75}" destId="{8A3B1EC4-42C7-4890-8232-90606F968F06}" srcOrd="2" destOrd="0" presId="urn:microsoft.com/office/officeart/2009/layout/CircleArrowProcess"/>
    <dgm:cxn modelId="{71BEBB59-1A41-4EE8-A769-587C4CADCE59}" type="presParOf" srcId="{8A3B1EC4-42C7-4890-8232-90606F968F06}" destId="{04AAA70D-FBA8-48BD-8A53-1D1450C2C531}" srcOrd="0" destOrd="0" presId="urn:microsoft.com/office/officeart/2009/layout/CircleArrowProcess"/>
    <dgm:cxn modelId="{3C67AC9D-DCE7-403C-AF47-037B4320E878}" type="presParOf" srcId="{60B07354-DC5C-4964-AF2C-36DCF1A41F75}" destId="{337F875C-8D11-4315-8F4B-D1A7CA3D349F}" srcOrd="3" destOrd="0" presId="urn:microsoft.com/office/officeart/2009/layout/CircleArrowProcess"/>
    <dgm:cxn modelId="{FB7AEFB4-46CD-463D-B27B-C777E3A76564}" type="presParOf" srcId="{60B07354-DC5C-4964-AF2C-36DCF1A41F75}" destId="{AD5B1CD4-288F-44D3-83E5-21C5008D4603}" srcOrd="4" destOrd="0" presId="urn:microsoft.com/office/officeart/2009/layout/CircleArrowProcess"/>
    <dgm:cxn modelId="{F3E2B91A-7A8C-40BA-A219-9E88EA311DB1}" type="presParOf" srcId="{AD5B1CD4-288F-44D3-83E5-21C5008D4603}" destId="{BB50EF0D-428D-4287-99DE-AEB0582DA011}" srcOrd="0" destOrd="0" presId="urn:microsoft.com/office/officeart/2009/layout/CircleArrowProcess"/>
    <dgm:cxn modelId="{013D79C3-F07D-4F76-8713-60D5242E9533}" type="presParOf" srcId="{60B07354-DC5C-4964-AF2C-36DCF1A41F75}" destId="{7A62D355-6D47-4D70-91BB-60D3184CB082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247A29-1D09-48A0-99D5-4D60F7A1F03D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1F39EE-624D-4826-8006-97B91745B42C}">
      <dgm:prSet phldrT="[Text]" custT="1"/>
      <dgm:spPr/>
      <dgm:t>
        <a:bodyPr/>
        <a:lstStyle/>
        <a:p>
          <a:r>
            <a:rPr lang="en-US" sz="1800" b="1" dirty="0" smtClean="0">
              <a:latin typeface="Calibri" panose="020F0502020204030204" pitchFamily="34" charset="0"/>
            </a:rPr>
            <a:t>Public Health &amp; Community Partners</a:t>
          </a:r>
          <a:endParaRPr lang="en-US" sz="1800" b="1" dirty="0">
            <a:latin typeface="Calibri" panose="020F0502020204030204" pitchFamily="34" charset="0"/>
          </a:endParaRPr>
        </a:p>
      </dgm:t>
    </dgm:pt>
    <dgm:pt modelId="{2CFE8B94-89EF-4208-BA8D-CA8287BA5DF6}" type="parTrans" cxnId="{4C12E5CC-4293-4F43-9987-7A6CFFBBF10E}">
      <dgm:prSet/>
      <dgm:spPr/>
      <dgm:t>
        <a:bodyPr/>
        <a:lstStyle/>
        <a:p>
          <a:endParaRPr lang="en-US" sz="1800">
            <a:latin typeface="Calibri" panose="020F0502020204030204" pitchFamily="34" charset="0"/>
          </a:endParaRPr>
        </a:p>
      </dgm:t>
    </dgm:pt>
    <dgm:pt modelId="{9AFCA2DA-6C24-449E-9E6E-A94F2E043D59}" type="sibTrans" cxnId="{4C12E5CC-4293-4F43-9987-7A6CFFBBF10E}">
      <dgm:prSet/>
      <dgm:spPr/>
      <dgm:t>
        <a:bodyPr/>
        <a:lstStyle/>
        <a:p>
          <a:endParaRPr lang="en-US" sz="1800">
            <a:latin typeface="Calibri" panose="020F0502020204030204" pitchFamily="34" charset="0"/>
          </a:endParaRPr>
        </a:p>
      </dgm:t>
    </dgm:pt>
    <dgm:pt modelId="{D21D4DC7-6B1F-4C14-BC86-5A1CF83D16EC}">
      <dgm:prSet phldrT="[Text]" custT="1"/>
      <dgm:spPr/>
      <dgm:t>
        <a:bodyPr/>
        <a:lstStyle/>
        <a:p>
          <a:r>
            <a:rPr lang="en-US" sz="1800" b="1" dirty="0" smtClean="0">
              <a:latin typeface="Calibri" panose="020F0502020204030204" pitchFamily="34" charset="0"/>
            </a:rPr>
            <a:t>Health systems partners</a:t>
          </a:r>
          <a:endParaRPr lang="en-US" sz="1800" b="1" dirty="0">
            <a:latin typeface="Calibri" panose="020F0502020204030204" pitchFamily="34" charset="0"/>
          </a:endParaRPr>
        </a:p>
      </dgm:t>
    </dgm:pt>
    <dgm:pt modelId="{6CB8EFC1-76B3-41EE-B773-4DBF0A4D415C}" type="parTrans" cxnId="{1FE51D22-AC3C-440A-A168-83B061BD3987}">
      <dgm:prSet/>
      <dgm:spPr/>
      <dgm:t>
        <a:bodyPr/>
        <a:lstStyle/>
        <a:p>
          <a:endParaRPr lang="en-US" sz="1800">
            <a:latin typeface="Calibri" panose="020F0502020204030204" pitchFamily="34" charset="0"/>
          </a:endParaRPr>
        </a:p>
      </dgm:t>
    </dgm:pt>
    <dgm:pt modelId="{81257A0A-ADC0-4346-BD31-0E7872AB8156}" type="sibTrans" cxnId="{1FE51D22-AC3C-440A-A168-83B061BD3987}">
      <dgm:prSet/>
      <dgm:spPr/>
      <dgm:t>
        <a:bodyPr/>
        <a:lstStyle/>
        <a:p>
          <a:endParaRPr lang="en-US" sz="1800">
            <a:latin typeface="Calibri" panose="020F0502020204030204" pitchFamily="34" charset="0"/>
          </a:endParaRPr>
        </a:p>
      </dgm:t>
    </dgm:pt>
    <dgm:pt modelId="{D3E90258-FB72-41F8-945C-E8C82A3FFF5C}" type="pres">
      <dgm:prSet presAssocID="{3E247A29-1D09-48A0-99D5-4D60F7A1F03D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2E3363A-625F-4619-A5F7-AF50D3972DD5}" type="pres">
      <dgm:prSet presAssocID="{3E247A29-1D09-48A0-99D5-4D60F7A1F03D}" presName="divider" presStyleLbl="fgShp" presStyleIdx="0" presStyleCnt="1"/>
      <dgm:spPr>
        <a:solidFill>
          <a:schemeClr val="bg1">
            <a:lumMod val="50000"/>
          </a:schemeClr>
        </a:solidFill>
      </dgm:spPr>
      <dgm:t>
        <a:bodyPr/>
        <a:lstStyle/>
        <a:p>
          <a:endParaRPr lang="en-US"/>
        </a:p>
      </dgm:t>
    </dgm:pt>
    <dgm:pt modelId="{6ABEE1B1-FFF0-4179-B0AC-67F4D15D4174}" type="pres">
      <dgm:prSet presAssocID="{001F39EE-624D-4826-8006-97B91745B42C}" presName="downArrow" presStyleLbl="node1" presStyleIdx="0" presStyleCnt="2"/>
      <dgm:spPr>
        <a:solidFill>
          <a:schemeClr val="accent4">
            <a:lumMod val="75000"/>
          </a:schemeClr>
        </a:solidFill>
      </dgm:spPr>
    </dgm:pt>
    <dgm:pt modelId="{71C8AEB1-FFAE-4459-913C-62BDAFCF1083}" type="pres">
      <dgm:prSet presAssocID="{001F39EE-624D-4826-8006-97B91745B42C}" presName="downArrowText" presStyleLbl="revTx" presStyleIdx="0" presStyleCnt="2" custScaleX="168711" custScaleY="53802" custLinFactNeighborX="-5878" custLinFactNeighborY="-173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DA64B7-0B5C-4CDE-B1F9-305D38C7D746}" type="pres">
      <dgm:prSet presAssocID="{D21D4DC7-6B1F-4C14-BC86-5A1CF83D16EC}" presName="upArrow" presStyleLbl="node1" presStyleIdx="1" presStyleCnt="2"/>
      <dgm:spPr>
        <a:solidFill>
          <a:schemeClr val="accent5">
            <a:lumMod val="75000"/>
          </a:schemeClr>
        </a:solidFill>
      </dgm:spPr>
    </dgm:pt>
    <dgm:pt modelId="{11DC7B9E-C427-4195-A5C4-EFE4A518DFC3}" type="pres">
      <dgm:prSet presAssocID="{D21D4DC7-6B1F-4C14-BC86-5A1CF83D16EC}" presName="upArrowText" presStyleLbl="revTx" presStyleIdx="1" presStyleCnt="2" custScaleX="170670" custScaleY="517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C12E5CC-4293-4F43-9987-7A6CFFBBF10E}" srcId="{3E247A29-1D09-48A0-99D5-4D60F7A1F03D}" destId="{001F39EE-624D-4826-8006-97B91745B42C}" srcOrd="0" destOrd="0" parTransId="{2CFE8B94-89EF-4208-BA8D-CA8287BA5DF6}" sibTransId="{9AFCA2DA-6C24-449E-9E6E-A94F2E043D59}"/>
    <dgm:cxn modelId="{1FE51D22-AC3C-440A-A168-83B061BD3987}" srcId="{3E247A29-1D09-48A0-99D5-4D60F7A1F03D}" destId="{D21D4DC7-6B1F-4C14-BC86-5A1CF83D16EC}" srcOrd="1" destOrd="0" parTransId="{6CB8EFC1-76B3-41EE-B773-4DBF0A4D415C}" sibTransId="{81257A0A-ADC0-4346-BD31-0E7872AB8156}"/>
    <dgm:cxn modelId="{AED738A8-888F-4687-920C-72BAF8AE5D72}" type="presOf" srcId="{001F39EE-624D-4826-8006-97B91745B42C}" destId="{71C8AEB1-FFAE-4459-913C-62BDAFCF1083}" srcOrd="0" destOrd="0" presId="urn:microsoft.com/office/officeart/2005/8/layout/arrow3"/>
    <dgm:cxn modelId="{B38401AB-749A-4081-AD81-BEFF899B4B56}" type="presOf" srcId="{3E247A29-1D09-48A0-99D5-4D60F7A1F03D}" destId="{D3E90258-FB72-41F8-945C-E8C82A3FFF5C}" srcOrd="0" destOrd="0" presId="urn:microsoft.com/office/officeart/2005/8/layout/arrow3"/>
    <dgm:cxn modelId="{478326DB-95CB-4897-A328-B9C755CC19DC}" type="presOf" srcId="{D21D4DC7-6B1F-4C14-BC86-5A1CF83D16EC}" destId="{11DC7B9E-C427-4195-A5C4-EFE4A518DFC3}" srcOrd="0" destOrd="0" presId="urn:microsoft.com/office/officeart/2005/8/layout/arrow3"/>
    <dgm:cxn modelId="{E50D4458-A561-4BEF-B83F-A8052A319862}" type="presParOf" srcId="{D3E90258-FB72-41F8-945C-E8C82A3FFF5C}" destId="{82E3363A-625F-4619-A5F7-AF50D3972DD5}" srcOrd="0" destOrd="0" presId="urn:microsoft.com/office/officeart/2005/8/layout/arrow3"/>
    <dgm:cxn modelId="{F29ECCD8-C1B1-4B32-A3B8-CED3C88E64C7}" type="presParOf" srcId="{D3E90258-FB72-41F8-945C-E8C82A3FFF5C}" destId="{6ABEE1B1-FFF0-4179-B0AC-67F4D15D4174}" srcOrd="1" destOrd="0" presId="urn:microsoft.com/office/officeart/2005/8/layout/arrow3"/>
    <dgm:cxn modelId="{F94F2EAC-2A88-4073-82FD-09D672DB0044}" type="presParOf" srcId="{D3E90258-FB72-41F8-945C-E8C82A3FFF5C}" destId="{71C8AEB1-FFAE-4459-913C-62BDAFCF1083}" srcOrd="2" destOrd="0" presId="urn:microsoft.com/office/officeart/2005/8/layout/arrow3"/>
    <dgm:cxn modelId="{64451ED4-8459-482B-A83F-62F7910A04E0}" type="presParOf" srcId="{D3E90258-FB72-41F8-945C-E8C82A3FFF5C}" destId="{CFDA64B7-0B5C-4CDE-B1F9-305D38C7D746}" srcOrd="3" destOrd="0" presId="urn:microsoft.com/office/officeart/2005/8/layout/arrow3"/>
    <dgm:cxn modelId="{07BEE33D-D9AD-4D01-913B-A4A30661DE38}" type="presParOf" srcId="{D3E90258-FB72-41F8-945C-E8C82A3FFF5C}" destId="{11DC7B9E-C427-4195-A5C4-EFE4A518DFC3}" srcOrd="4" destOrd="0" presId="urn:microsoft.com/office/officeart/2005/8/layout/arrow3"/>
  </dgm:cxnLst>
  <dgm:bg/>
  <dgm:whole>
    <a:ln w="76200"/>
  </dgm:whole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E247A29-1D09-48A0-99D5-4D60F7A1F03D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1F39EE-624D-4826-8006-97B91745B42C}">
      <dgm:prSet phldrT="[Text]" custT="1"/>
      <dgm:spPr/>
      <dgm:t>
        <a:bodyPr/>
        <a:lstStyle/>
        <a:p>
          <a:r>
            <a:rPr lang="en-US" sz="1800" b="1" dirty="0" smtClean="0">
              <a:latin typeface="Calibri" panose="020F0502020204030204" pitchFamily="34" charset="0"/>
            </a:rPr>
            <a:t>Public Health &amp; Community Partners</a:t>
          </a:r>
          <a:endParaRPr lang="en-US" sz="1800" b="1" dirty="0">
            <a:latin typeface="Calibri" panose="020F0502020204030204" pitchFamily="34" charset="0"/>
          </a:endParaRPr>
        </a:p>
      </dgm:t>
    </dgm:pt>
    <dgm:pt modelId="{2CFE8B94-89EF-4208-BA8D-CA8287BA5DF6}" type="parTrans" cxnId="{4C12E5CC-4293-4F43-9987-7A6CFFBBF10E}">
      <dgm:prSet/>
      <dgm:spPr/>
      <dgm:t>
        <a:bodyPr/>
        <a:lstStyle/>
        <a:p>
          <a:endParaRPr lang="en-US" sz="1800">
            <a:latin typeface="Calibri" panose="020F0502020204030204" pitchFamily="34" charset="0"/>
          </a:endParaRPr>
        </a:p>
      </dgm:t>
    </dgm:pt>
    <dgm:pt modelId="{9AFCA2DA-6C24-449E-9E6E-A94F2E043D59}" type="sibTrans" cxnId="{4C12E5CC-4293-4F43-9987-7A6CFFBBF10E}">
      <dgm:prSet/>
      <dgm:spPr/>
      <dgm:t>
        <a:bodyPr/>
        <a:lstStyle/>
        <a:p>
          <a:endParaRPr lang="en-US" sz="1800">
            <a:latin typeface="Calibri" panose="020F0502020204030204" pitchFamily="34" charset="0"/>
          </a:endParaRPr>
        </a:p>
      </dgm:t>
    </dgm:pt>
    <dgm:pt modelId="{D21D4DC7-6B1F-4C14-BC86-5A1CF83D16EC}">
      <dgm:prSet phldrT="[Text]" custT="1"/>
      <dgm:spPr/>
      <dgm:t>
        <a:bodyPr/>
        <a:lstStyle/>
        <a:p>
          <a:r>
            <a:rPr lang="en-US" sz="1800" b="1" dirty="0" smtClean="0">
              <a:latin typeface="Calibri" panose="020F0502020204030204" pitchFamily="34" charset="0"/>
            </a:rPr>
            <a:t>Health systems partners</a:t>
          </a:r>
          <a:endParaRPr lang="en-US" sz="1800" b="1" dirty="0">
            <a:latin typeface="Calibri" panose="020F0502020204030204" pitchFamily="34" charset="0"/>
          </a:endParaRPr>
        </a:p>
      </dgm:t>
    </dgm:pt>
    <dgm:pt modelId="{6CB8EFC1-76B3-41EE-B773-4DBF0A4D415C}" type="parTrans" cxnId="{1FE51D22-AC3C-440A-A168-83B061BD3987}">
      <dgm:prSet/>
      <dgm:spPr/>
      <dgm:t>
        <a:bodyPr/>
        <a:lstStyle/>
        <a:p>
          <a:endParaRPr lang="en-US" sz="1800">
            <a:latin typeface="Calibri" panose="020F0502020204030204" pitchFamily="34" charset="0"/>
          </a:endParaRPr>
        </a:p>
      </dgm:t>
    </dgm:pt>
    <dgm:pt modelId="{81257A0A-ADC0-4346-BD31-0E7872AB8156}" type="sibTrans" cxnId="{1FE51D22-AC3C-440A-A168-83B061BD3987}">
      <dgm:prSet/>
      <dgm:spPr/>
      <dgm:t>
        <a:bodyPr/>
        <a:lstStyle/>
        <a:p>
          <a:endParaRPr lang="en-US" sz="1800">
            <a:latin typeface="Calibri" panose="020F0502020204030204" pitchFamily="34" charset="0"/>
          </a:endParaRPr>
        </a:p>
      </dgm:t>
    </dgm:pt>
    <dgm:pt modelId="{D3E90258-FB72-41F8-945C-E8C82A3FFF5C}" type="pres">
      <dgm:prSet presAssocID="{3E247A29-1D09-48A0-99D5-4D60F7A1F03D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2E3363A-625F-4619-A5F7-AF50D3972DD5}" type="pres">
      <dgm:prSet presAssocID="{3E247A29-1D09-48A0-99D5-4D60F7A1F03D}" presName="divider" presStyleLbl="fgShp" presStyleIdx="0" presStyleCnt="1"/>
      <dgm:spPr>
        <a:solidFill>
          <a:schemeClr val="bg1">
            <a:lumMod val="50000"/>
          </a:schemeClr>
        </a:solidFill>
      </dgm:spPr>
      <dgm:t>
        <a:bodyPr/>
        <a:lstStyle/>
        <a:p>
          <a:endParaRPr lang="en-US"/>
        </a:p>
      </dgm:t>
    </dgm:pt>
    <dgm:pt modelId="{6ABEE1B1-FFF0-4179-B0AC-67F4D15D4174}" type="pres">
      <dgm:prSet presAssocID="{001F39EE-624D-4826-8006-97B91745B42C}" presName="downArrow" presStyleLbl="node1" presStyleIdx="0" presStyleCnt="2"/>
      <dgm:spPr>
        <a:solidFill>
          <a:schemeClr val="accent4">
            <a:lumMod val="75000"/>
          </a:schemeClr>
        </a:solidFill>
      </dgm:spPr>
    </dgm:pt>
    <dgm:pt modelId="{71C8AEB1-FFAE-4459-913C-62BDAFCF1083}" type="pres">
      <dgm:prSet presAssocID="{001F39EE-624D-4826-8006-97B91745B42C}" presName="downArrowText" presStyleLbl="revTx" presStyleIdx="0" presStyleCnt="2" custScaleX="220509" custScaleY="53802" custLinFactNeighborX="-5878" custLinFactNeighborY="-173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DA64B7-0B5C-4CDE-B1F9-305D38C7D746}" type="pres">
      <dgm:prSet presAssocID="{D21D4DC7-6B1F-4C14-BC86-5A1CF83D16EC}" presName="upArrow" presStyleLbl="node1" presStyleIdx="1" presStyleCnt="2"/>
      <dgm:spPr>
        <a:solidFill>
          <a:schemeClr val="accent5">
            <a:lumMod val="75000"/>
          </a:schemeClr>
        </a:solidFill>
      </dgm:spPr>
    </dgm:pt>
    <dgm:pt modelId="{11DC7B9E-C427-4195-A5C4-EFE4A518DFC3}" type="pres">
      <dgm:prSet presAssocID="{D21D4DC7-6B1F-4C14-BC86-5A1CF83D16EC}" presName="upArrowText" presStyleLbl="revTx" presStyleIdx="1" presStyleCnt="2" custScaleX="170670" custScaleY="517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C12E5CC-4293-4F43-9987-7A6CFFBBF10E}" srcId="{3E247A29-1D09-48A0-99D5-4D60F7A1F03D}" destId="{001F39EE-624D-4826-8006-97B91745B42C}" srcOrd="0" destOrd="0" parTransId="{2CFE8B94-89EF-4208-BA8D-CA8287BA5DF6}" sibTransId="{9AFCA2DA-6C24-449E-9E6E-A94F2E043D59}"/>
    <dgm:cxn modelId="{72E7BD83-8D7B-4B0B-9AAE-60323699E102}" type="presOf" srcId="{3E247A29-1D09-48A0-99D5-4D60F7A1F03D}" destId="{D3E90258-FB72-41F8-945C-E8C82A3FFF5C}" srcOrd="0" destOrd="0" presId="urn:microsoft.com/office/officeart/2005/8/layout/arrow3"/>
    <dgm:cxn modelId="{1FE51D22-AC3C-440A-A168-83B061BD3987}" srcId="{3E247A29-1D09-48A0-99D5-4D60F7A1F03D}" destId="{D21D4DC7-6B1F-4C14-BC86-5A1CF83D16EC}" srcOrd="1" destOrd="0" parTransId="{6CB8EFC1-76B3-41EE-B773-4DBF0A4D415C}" sibTransId="{81257A0A-ADC0-4346-BD31-0E7872AB8156}"/>
    <dgm:cxn modelId="{97932594-FECA-426E-8341-EA42DE936681}" type="presOf" srcId="{001F39EE-624D-4826-8006-97B91745B42C}" destId="{71C8AEB1-FFAE-4459-913C-62BDAFCF1083}" srcOrd="0" destOrd="0" presId="urn:microsoft.com/office/officeart/2005/8/layout/arrow3"/>
    <dgm:cxn modelId="{B255AFE8-D647-43B9-929B-76AA8DEEC43E}" type="presOf" srcId="{D21D4DC7-6B1F-4C14-BC86-5A1CF83D16EC}" destId="{11DC7B9E-C427-4195-A5C4-EFE4A518DFC3}" srcOrd="0" destOrd="0" presId="urn:microsoft.com/office/officeart/2005/8/layout/arrow3"/>
    <dgm:cxn modelId="{5889F763-E585-4C23-BBC2-09D4FBB284EC}" type="presParOf" srcId="{D3E90258-FB72-41F8-945C-E8C82A3FFF5C}" destId="{82E3363A-625F-4619-A5F7-AF50D3972DD5}" srcOrd="0" destOrd="0" presId="urn:microsoft.com/office/officeart/2005/8/layout/arrow3"/>
    <dgm:cxn modelId="{D9E3F703-A294-4D0E-A289-A2931559CDA5}" type="presParOf" srcId="{D3E90258-FB72-41F8-945C-E8C82A3FFF5C}" destId="{6ABEE1B1-FFF0-4179-B0AC-67F4D15D4174}" srcOrd="1" destOrd="0" presId="urn:microsoft.com/office/officeart/2005/8/layout/arrow3"/>
    <dgm:cxn modelId="{43860833-09AC-4A77-B7F4-93FED2F89FB1}" type="presParOf" srcId="{D3E90258-FB72-41F8-945C-E8C82A3FFF5C}" destId="{71C8AEB1-FFAE-4459-913C-62BDAFCF1083}" srcOrd="2" destOrd="0" presId="urn:microsoft.com/office/officeart/2005/8/layout/arrow3"/>
    <dgm:cxn modelId="{13A67075-5ECD-43AA-80B6-4B019E86AB08}" type="presParOf" srcId="{D3E90258-FB72-41F8-945C-E8C82A3FFF5C}" destId="{CFDA64B7-0B5C-4CDE-B1F9-305D38C7D746}" srcOrd="3" destOrd="0" presId="urn:microsoft.com/office/officeart/2005/8/layout/arrow3"/>
    <dgm:cxn modelId="{F4282DB1-B622-4EC4-97C7-32D5FBC55098}" type="presParOf" srcId="{D3E90258-FB72-41F8-945C-E8C82A3FFF5C}" destId="{11DC7B9E-C427-4195-A5C4-EFE4A518DFC3}" srcOrd="4" destOrd="0" presId="urn:microsoft.com/office/officeart/2005/8/layout/arrow3"/>
  </dgm:cxnLst>
  <dgm:bg/>
  <dgm:whole>
    <a:ln w="76200"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6B67FBE-5374-404A-AD7A-621E51B3DBEE}" type="doc">
      <dgm:prSet loTypeId="urn:microsoft.com/office/officeart/2009/layout/CircleArrowProcess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FAC4023-D0D6-40C1-9A9B-B3AFE83F3DE2}">
      <dgm:prSet phldrT="[Text]"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en-US" sz="1400" b="1" i="1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Public Health Efforts –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1400" b="1" i="1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 Population Health Outcomes</a:t>
          </a:r>
          <a:r>
            <a:rPr lang="en-US" sz="1400" b="1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 </a:t>
          </a:r>
          <a:endParaRPr lang="en-US" sz="1400" b="1" dirty="0">
            <a:solidFill>
              <a:schemeClr val="tx1"/>
            </a:solidFill>
            <a:latin typeface="Calibri" panose="020F0502020204030204" pitchFamily="34" charset="0"/>
            <a:cs typeface="Times New Roman" panose="02020603050405020304" pitchFamily="18" charset="0"/>
          </a:endParaRPr>
        </a:p>
      </dgm:t>
    </dgm:pt>
    <dgm:pt modelId="{F069986E-3F0C-4167-8FA5-24B93F9F4815}" type="parTrans" cxnId="{8423730A-F980-4354-8F3A-47D6EBE7F9EE}">
      <dgm:prSet/>
      <dgm:spPr/>
      <dgm:t>
        <a:bodyPr/>
        <a:lstStyle/>
        <a:p>
          <a:endParaRPr lang="en-US"/>
        </a:p>
      </dgm:t>
    </dgm:pt>
    <dgm:pt modelId="{52D5D023-5880-4E2F-A29F-54092E232AC0}" type="sibTrans" cxnId="{8423730A-F980-4354-8F3A-47D6EBE7F9EE}">
      <dgm:prSet/>
      <dgm:spPr/>
      <dgm:t>
        <a:bodyPr/>
        <a:lstStyle/>
        <a:p>
          <a:endParaRPr lang="en-US"/>
        </a:p>
      </dgm:t>
    </dgm:pt>
    <dgm:pt modelId="{4463E75A-C83B-40DA-A6F0-7495C182F5B1}">
      <dgm:prSet phldrT="[Text]" custT="1"/>
      <dgm:spPr/>
      <dgm:t>
        <a:bodyPr/>
        <a:lstStyle/>
        <a:p>
          <a:pPr algn="l"/>
          <a:r>
            <a:rPr lang="en-US" sz="1400" b="1" i="1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Combined Public Health &amp; Clinical Efforts –  Patient &amp; Population Health Outcomes </a:t>
          </a:r>
          <a:endParaRPr lang="en-US" sz="1400" b="1" i="1" dirty="0">
            <a:solidFill>
              <a:schemeClr val="tx1"/>
            </a:solidFill>
            <a:latin typeface="Calibri" panose="020F0502020204030204" pitchFamily="34" charset="0"/>
            <a:cs typeface="Times New Roman" panose="02020603050405020304" pitchFamily="18" charset="0"/>
          </a:endParaRPr>
        </a:p>
      </dgm:t>
    </dgm:pt>
    <dgm:pt modelId="{6D8E9ACD-5EC5-4668-BD0E-47C385275AE1}" type="parTrans" cxnId="{9230D7E6-3EA4-43D7-90D5-84077C4BD6D6}">
      <dgm:prSet/>
      <dgm:spPr/>
      <dgm:t>
        <a:bodyPr/>
        <a:lstStyle/>
        <a:p>
          <a:endParaRPr lang="en-US"/>
        </a:p>
      </dgm:t>
    </dgm:pt>
    <dgm:pt modelId="{CA2F4375-6C69-49DA-82D9-8A763C5E2164}" type="sibTrans" cxnId="{9230D7E6-3EA4-43D7-90D5-84077C4BD6D6}">
      <dgm:prSet/>
      <dgm:spPr/>
      <dgm:t>
        <a:bodyPr/>
        <a:lstStyle/>
        <a:p>
          <a:endParaRPr lang="en-US"/>
        </a:p>
      </dgm:t>
    </dgm:pt>
    <dgm:pt modelId="{CC36AD53-2372-42E6-A8DD-8322AD3025ED}">
      <dgm:prSet phldrT="[Text]" custT="1"/>
      <dgm:spPr/>
      <dgm:t>
        <a:bodyPr/>
        <a:lstStyle/>
        <a:p>
          <a:pPr algn="l"/>
          <a:r>
            <a:rPr lang="en-US" sz="1400" b="1" i="1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rPr>
            <a:t>Clinical Efforts – Patient Health Outcomes</a:t>
          </a:r>
          <a:endParaRPr lang="en-US" sz="1400" b="1" i="1" dirty="0">
            <a:solidFill>
              <a:schemeClr val="tx1"/>
            </a:solidFill>
            <a:latin typeface="Calibri" panose="020F0502020204030204" pitchFamily="34" charset="0"/>
            <a:cs typeface="Times New Roman" panose="02020603050405020304" pitchFamily="18" charset="0"/>
          </a:endParaRPr>
        </a:p>
      </dgm:t>
    </dgm:pt>
    <dgm:pt modelId="{1189B187-B861-4DB5-BCCF-F11364DB3267}" type="parTrans" cxnId="{4ADCE17D-58DA-4D1C-8743-E74E21A7FB1C}">
      <dgm:prSet/>
      <dgm:spPr/>
      <dgm:t>
        <a:bodyPr/>
        <a:lstStyle/>
        <a:p>
          <a:endParaRPr lang="en-US"/>
        </a:p>
      </dgm:t>
    </dgm:pt>
    <dgm:pt modelId="{D58BE5E8-F8B0-49C7-A32C-74C709567191}" type="sibTrans" cxnId="{4ADCE17D-58DA-4D1C-8743-E74E21A7FB1C}">
      <dgm:prSet/>
      <dgm:spPr/>
      <dgm:t>
        <a:bodyPr/>
        <a:lstStyle/>
        <a:p>
          <a:endParaRPr lang="en-US"/>
        </a:p>
      </dgm:t>
    </dgm:pt>
    <dgm:pt modelId="{60B07354-DC5C-4964-AF2C-36DCF1A41F75}" type="pres">
      <dgm:prSet presAssocID="{86B67FBE-5374-404A-AD7A-621E51B3DBEE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1F23D84D-BA86-42C1-A00C-9A28F7DE3E79}" type="pres">
      <dgm:prSet presAssocID="{3FAC4023-D0D6-40C1-9A9B-B3AFE83F3DE2}" presName="Accent1" presStyleCnt="0"/>
      <dgm:spPr/>
    </dgm:pt>
    <dgm:pt modelId="{A4AD4C05-B5AD-43A5-BF23-8B23A0AC8C6A}" type="pres">
      <dgm:prSet presAssocID="{3FAC4023-D0D6-40C1-9A9B-B3AFE83F3DE2}" presName="Accent" presStyleLbl="node1" presStyleIdx="0" presStyleCnt="3" custScaleX="278786" custLinFactNeighborX="5641" custLinFactNeighborY="-759"/>
      <dgm:spPr>
        <a:solidFill>
          <a:schemeClr val="accent4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E36AAC28-1F91-4118-B0E6-0549F19E058B}" type="pres">
      <dgm:prSet presAssocID="{3FAC4023-D0D6-40C1-9A9B-B3AFE83F3DE2}" presName="Parent1" presStyleLbl="revTx" presStyleIdx="0" presStyleCnt="3" custScaleX="337952" custScaleY="149626" custLinFactX="3309" custLinFactNeighborX="100000" custLinFactNeighborY="-2014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3B1EC4-42C7-4890-8232-90606F968F06}" type="pres">
      <dgm:prSet presAssocID="{4463E75A-C83B-40DA-A6F0-7495C182F5B1}" presName="Accent2" presStyleCnt="0"/>
      <dgm:spPr/>
    </dgm:pt>
    <dgm:pt modelId="{04AAA70D-FBA8-48BD-8A53-1D1450C2C531}" type="pres">
      <dgm:prSet presAssocID="{4463E75A-C83B-40DA-A6F0-7495C182F5B1}" presName="Accent" presStyleLbl="node1" presStyleIdx="1" presStyleCnt="3" custScaleX="319560"/>
      <dgm:spPr>
        <a:solidFill>
          <a:srgbClr val="C00000"/>
        </a:solidFill>
      </dgm:spPr>
    </dgm:pt>
    <dgm:pt modelId="{337F875C-8D11-4315-8F4B-D1A7CA3D349F}" type="pres">
      <dgm:prSet presAssocID="{4463E75A-C83B-40DA-A6F0-7495C182F5B1}" presName="Parent2" presStyleLbl="revTx" presStyleIdx="1" presStyleCnt="3" custScaleX="337952" custScaleY="114444" custLinFactNeighborX="-12314" custLinFactNeighborY="2048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5B1CD4-288F-44D3-83E5-21C5008D4603}" type="pres">
      <dgm:prSet presAssocID="{CC36AD53-2372-42E6-A8DD-8322AD3025ED}" presName="Accent3" presStyleCnt="0"/>
      <dgm:spPr/>
    </dgm:pt>
    <dgm:pt modelId="{BB50EF0D-428D-4287-99DE-AEB0582DA011}" type="pres">
      <dgm:prSet presAssocID="{CC36AD53-2372-42E6-A8DD-8322AD3025ED}" presName="Accent" presStyleLbl="node1" presStyleIdx="2" presStyleCnt="3" custScaleX="224697" custLinFactNeighborX="3181" custLinFactNeighborY="6333"/>
      <dgm:spPr>
        <a:solidFill>
          <a:schemeClr val="accent5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7A62D355-6D47-4D70-91BB-60D3184CB082}" type="pres">
      <dgm:prSet presAssocID="{CC36AD53-2372-42E6-A8DD-8322AD3025ED}" presName="Parent3" presStyleLbl="revTx" presStyleIdx="2" presStyleCnt="3" custScaleX="261416" custLinFactNeighborY="3171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A4DAB07-A1FD-439A-8781-E14139021EE0}" type="presOf" srcId="{4463E75A-C83B-40DA-A6F0-7495C182F5B1}" destId="{337F875C-8D11-4315-8F4B-D1A7CA3D349F}" srcOrd="0" destOrd="0" presId="urn:microsoft.com/office/officeart/2009/layout/CircleArrowProcess"/>
    <dgm:cxn modelId="{4ADCE17D-58DA-4D1C-8743-E74E21A7FB1C}" srcId="{86B67FBE-5374-404A-AD7A-621E51B3DBEE}" destId="{CC36AD53-2372-42E6-A8DD-8322AD3025ED}" srcOrd="2" destOrd="0" parTransId="{1189B187-B861-4DB5-BCCF-F11364DB3267}" sibTransId="{D58BE5E8-F8B0-49C7-A32C-74C709567191}"/>
    <dgm:cxn modelId="{8A7A003A-832D-4425-9665-ED3DF2D85AF1}" type="presOf" srcId="{3FAC4023-D0D6-40C1-9A9B-B3AFE83F3DE2}" destId="{E36AAC28-1F91-4118-B0E6-0549F19E058B}" srcOrd="0" destOrd="0" presId="urn:microsoft.com/office/officeart/2009/layout/CircleArrowProcess"/>
    <dgm:cxn modelId="{8423730A-F980-4354-8F3A-47D6EBE7F9EE}" srcId="{86B67FBE-5374-404A-AD7A-621E51B3DBEE}" destId="{3FAC4023-D0D6-40C1-9A9B-B3AFE83F3DE2}" srcOrd="0" destOrd="0" parTransId="{F069986E-3F0C-4167-8FA5-24B93F9F4815}" sibTransId="{52D5D023-5880-4E2F-A29F-54092E232AC0}"/>
    <dgm:cxn modelId="{9A35BEA3-7EDF-44B5-AF00-B2422730C99D}" type="presOf" srcId="{86B67FBE-5374-404A-AD7A-621E51B3DBEE}" destId="{60B07354-DC5C-4964-AF2C-36DCF1A41F75}" srcOrd="0" destOrd="0" presId="urn:microsoft.com/office/officeart/2009/layout/CircleArrowProcess"/>
    <dgm:cxn modelId="{9230D7E6-3EA4-43D7-90D5-84077C4BD6D6}" srcId="{86B67FBE-5374-404A-AD7A-621E51B3DBEE}" destId="{4463E75A-C83B-40DA-A6F0-7495C182F5B1}" srcOrd="1" destOrd="0" parTransId="{6D8E9ACD-5EC5-4668-BD0E-47C385275AE1}" sibTransId="{CA2F4375-6C69-49DA-82D9-8A763C5E2164}"/>
    <dgm:cxn modelId="{691EA41C-5B31-4678-A3AE-0A9EE6838EAA}" type="presOf" srcId="{CC36AD53-2372-42E6-A8DD-8322AD3025ED}" destId="{7A62D355-6D47-4D70-91BB-60D3184CB082}" srcOrd="0" destOrd="0" presId="urn:microsoft.com/office/officeart/2009/layout/CircleArrowProcess"/>
    <dgm:cxn modelId="{4819E498-AB31-4DF5-9CA8-2DA5B3CD2B98}" type="presParOf" srcId="{60B07354-DC5C-4964-AF2C-36DCF1A41F75}" destId="{1F23D84D-BA86-42C1-A00C-9A28F7DE3E79}" srcOrd="0" destOrd="0" presId="urn:microsoft.com/office/officeart/2009/layout/CircleArrowProcess"/>
    <dgm:cxn modelId="{DF90BB99-5EC2-4263-AF18-757D1139FA77}" type="presParOf" srcId="{1F23D84D-BA86-42C1-A00C-9A28F7DE3E79}" destId="{A4AD4C05-B5AD-43A5-BF23-8B23A0AC8C6A}" srcOrd="0" destOrd="0" presId="urn:microsoft.com/office/officeart/2009/layout/CircleArrowProcess"/>
    <dgm:cxn modelId="{A492C037-1737-49FE-ADEA-F820312A4987}" type="presParOf" srcId="{60B07354-DC5C-4964-AF2C-36DCF1A41F75}" destId="{E36AAC28-1F91-4118-B0E6-0549F19E058B}" srcOrd="1" destOrd="0" presId="urn:microsoft.com/office/officeart/2009/layout/CircleArrowProcess"/>
    <dgm:cxn modelId="{60237CBF-6D52-4B76-8856-F6A47B088597}" type="presParOf" srcId="{60B07354-DC5C-4964-AF2C-36DCF1A41F75}" destId="{8A3B1EC4-42C7-4890-8232-90606F968F06}" srcOrd="2" destOrd="0" presId="urn:microsoft.com/office/officeart/2009/layout/CircleArrowProcess"/>
    <dgm:cxn modelId="{B4AC2EC2-5C09-48D6-A866-895AB583F280}" type="presParOf" srcId="{8A3B1EC4-42C7-4890-8232-90606F968F06}" destId="{04AAA70D-FBA8-48BD-8A53-1D1450C2C531}" srcOrd="0" destOrd="0" presId="urn:microsoft.com/office/officeart/2009/layout/CircleArrowProcess"/>
    <dgm:cxn modelId="{1F01F5DF-9B5F-4D5A-B7E1-594DA60DF04A}" type="presParOf" srcId="{60B07354-DC5C-4964-AF2C-36DCF1A41F75}" destId="{337F875C-8D11-4315-8F4B-D1A7CA3D349F}" srcOrd="3" destOrd="0" presId="urn:microsoft.com/office/officeart/2009/layout/CircleArrowProcess"/>
    <dgm:cxn modelId="{8CCF7EB7-F8DC-433D-A2A1-6F32BBEFE796}" type="presParOf" srcId="{60B07354-DC5C-4964-AF2C-36DCF1A41F75}" destId="{AD5B1CD4-288F-44D3-83E5-21C5008D4603}" srcOrd="4" destOrd="0" presId="urn:microsoft.com/office/officeart/2009/layout/CircleArrowProcess"/>
    <dgm:cxn modelId="{3C4E72E4-EE10-4FCA-B3D2-D5091E227ABE}" type="presParOf" srcId="{AD5B1CD4-288F-44D3-83E5-21C5008D4603}" destId="{BB50EF0D-428D-4287-99DE-AEB0582DA011}" srcOrd="0" destOrd="0" presId="urn:microsoft.com/office/officeart/2009/layout/CircleArrowProcess"/>
    <dgm:cxn modelId="{565DB5C9-A9BE-43B2-AF41-B25D77E0A7D8}" type="presParOf" srcId="{60B07354-DC5C-4964-AF2C-36DCF1A41F75}" destId="{7A62D355-6D47-4D70-91BB-60D3184CB082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6F77296-BA41-4BDE-B6B2-E68E5B21016B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8E0A0C6F-D2DC-48F9-A52A-FE68DF53BBF2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b="1" dirty="0" smtClean="0"/>
            <a:t>HS</a:t>
          </a:r>
          <a:endParaRPr lang="en-US" b="1" dirty="0"/>
        </a:p>
      </dgm:t>
    </dgm:pt>
    <dgm:pt modelId="{DCEC54D7-0313-4D2E-9AD1-BF63BC8E0FA8}" type="parTrans" cxnId="{B9D3A8F7-E05D-4D0A-BF4F-456EDE277EDC}">
      <dgm:prSet/>
      <dgm:spPr/>
      <dgm:t>
        <a:bodyPr/>
        <a:lstStyle/>
        <a:p>
          <a:endParaRPr lang="en-US"/>
        </a:p>
      </dgm:t>
    </dgm:pt>
    <dgm:pt modelId="{DEF2791B-ACA6-4810-8932-941A865EF971}" type="sibTrans" cxnId="{B9D3A8F7-E05D-4D0A-BF4F-456EDE277EDC}">
      <dgm:prSet/>
      <dgm:spPr>
        <a:solidFill>
          <a:schemeClr val="bg1">
            <a:lumMod val="95000"/>
            <a:lumOff val="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FBE3979D-A933-4906-B34D-67CE4684D6C6}">
      <dgm:prSet phldrT="[Text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en-US" b="1" dirty="0" smtClean="0">
              <a:latin typeface="Calibri" panose="020F0502020204030204" pitchFamily="34" charset="0"/>
            </a:rPr>
            <a:t>KHC</a:t>
          </a:r>
          <a:endParaRPr lang="en-US" b="1" dirty="0">
            <a:latin typeface="Calibri" panose="020F0502020204030204" pitchFamily="34" charset="0"/>
          </a:endParaRPr>
        </a:p>
      </dgm:t>
    </dgm:pt>
    <dgm:pt modelId="{E976F979-C7CE-4DC6-B2E4-CEC285B90D18}" type="parTrans" cxnId="{D35B42EB-7558-4132-86CD-7D73F57BFAC5}">
      <dgm:prSet/>
      <dgm:spPr/>
      <dgm:t>
        <a:bodyPr/>
        <a:lstStyle/>
        <a:p>
          <a:endParaRPr lang="en-US"/>
        </a:p>
      </dgm:t>
    </dgm:pt>
    <dgm:pt modelId="{5730A282-C079-4C53-9222-53D96BBAF41D}" type="sibTrans" cxnId="{D35B42EB-7558-4132-86CD-7D73F57BFAC5}">
      <dgm:prSet/>
      <dgm:spPr>
        <a:solidFill>
          <a:schemeClr val="bg1">
            <a:lumMod val="95000"/>
            <a:lumOff val="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304C6E6-90D2-4FC9-AD24-84129F0517E3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b="1" dirty="0" smtClean="0"/>
            <a:t>PH</a:t>
          </a:r>
          <a:endParaRPr lang="en-US" b="1" dirty="0"/>
        </a:p>
      </dgm:t>
    </dgm:pt>
    <dgm:pt modelId="{A501CAA2-5111-4FC6-B5FC-9036DF97CAD1}" type="parTrans" cxnId="{18E32624-2603-4D14-892B-06FC9AF6E749}">
      <dgm:prSet/>
      <dgm:spPr/>
      <dgm:t>
        <a:bodyPr/>
        <a:lstStyle/>
        <a:p>
          <a:endParaRPr lang="en-US"/>
        </a:p>
      </dgm:t>
    </dgm:pt>
    <dgm:pt modelId="{28A92213-9FFC-43D4-B1C1-70972016BF9E}" type="sibTrans" cxnId="{18E32624-2603-4D14-892B-06FC9AF6E749}">
      <dgm:prSet/>
      <dgm:spPr>
        <a:solidFill>
          <a:schemeClr val="bg1">
            <a:lumMod val="95000"/>
            <a:lumOff val="5000"/>
          </a:schemeClr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3769376-DF6A-4094-9597-CC340788D3E1}" type="pres">
      <dgm:prSet presAssocID="{26F77296-BA41-4BDE-B6B2-E68E5B21016B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370D9CBA-1B66-45B0-B049-E776CA9DC9BA}" type="pres">
      <dgm:prSet presAssocID="{8E0A0C6F-D2DC-48F9-A52A-FE68DF53BBF2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E97008-762F-4C0D-9223-9542EF58C641}" type="pres">
      <dgm:prSet presAssocID="{8E0A0C6F-D2DC-48F9-A52A-FE68DF53BBF2}" presName="gear1srcNode" presStyleLbl="node1" presStyleIdx="0" presStyleCnt="3"/>
      <dgm:spPr/>
      <dgm:t>
        <a:bodyPr/>
        <a:lstStyle/>
        <a:p>
          <a:endParaRPr lang="en-US"/>
        </a:p>
      </dgm:t>
    </dgm:pt>
    <dgm:pt modelId="{CA23AB2C-6D1C-4DB8-9485-F745BA3E35FE}" type="pres">
      <dgm:prSet presAssocID="{8E0A0C6F-D2DC-48F9-A52A-FE68DF53BBF2}" presName="gear1dstNode" presStyleLbl="node1" presStyleIdx="0" presStyleCnt="3"/>
      <dgm:spPr/>
      <dgm:t>
        <a:bodyPr/>
        <a:lstStyle/>
        <a:p>
          <a:endParaRPr lang="en-US"/>
        </a:p>
      </dgm:t>
    </dgm:pt>
    <dgm:pt modelId="{B7B83100-603A-467F-BF89-EE8901C30DD5}" type="pres">
      <dgm:prSet presAssocID="{FBE3979D-A933-4906-B34D-67CE4684D6C6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1EDB7F-DABA-4853-AD66-F72A5EAA10A1}" type="pres">
      <dgm:prSet presAssocID="{FBE3979D-A933-4906-B34D-67CE4684D6C6}" presName="gear2srcNode" presStyleLbl="node1" presStyleIdx="1" presStyleCnt="3"/>
      <dgm:spPr/>
      <dgm:t>
        <a:bodyPr/>
        <a:lstStyle/>
        <a:p>
          <a:endParaRPr lang="en-US"/>
        </a:p>
      </dgm:t>
    </dgm:pt>
    <dgm:pt modelId="{2A421B6F-95BA-4F95-8658-568F3FC25A5B}" type="pres">
      <dgm:prSet presAssocID="{FBE3979D-A933-4906-B34D-67CE4684D6C6}" presName="gear2dstNode" presStyleLbl="node1" presStyleIdx="1" presStyleCnt="3"/>
      <dgm:spPr/>
      <dgm:t>
        <a:bodyPr/>
        <a:lstStyle/>
        <a:p>
          <a:endParaRPr lang="en-US"/>
        </a:p>
      </dgm:t>
    </dgm:pt>
    <dgm:pt modelId="{46AFDBDD-FEA0-4B07-9B4F-983463104A40}" type="pres">
      <dgm:prSet presAssocID="{3304C6E6-90D2-4FC9-AD24-84129F0517E3}" presName="gear3" presStyleLbl="node1" presStyleIdx="2" presStyleCnt="3"/>
      <dgm:spPr/>
      <dgm:t>
        <a:bodyPr/>
        <a:lstStyle/>
        <a:p>
          <a:endParaRPr lang="en-US"/>
        </a:p>
      </dgm:t>
    </dgm:pt>
    <dgm:pt modelId="{FDDCC463-F9A5-49D1-A29A-9CA1C657BE6A}" type="pres">
      <dgm:prSet presAssocID="{3304C6E6-90D2-4FC9-AD24-84129F0517E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95AE93-DB8D-46BE-A466-D7DF2AADAA2F}" type="pres">
      <dgm:prSet presAssocID="{3304C6E6-90D2-4FC9-AD24-84129F0517E3}" presName="gear3srcNode" presStyleLbl="node1" presStyleIdx="2" presStyleCnt="3"/>
      <dgm:spPr/>
      <dgm:t>
        <a:bodyPr/>
        <a:lstStyle/>
        <a:p>
          <a:endParaRPr lang="en-US"/>
        </a:p>
      </dgm:t>
    </dgm:pt>
    <dgm:pt modelId="{EC5BC743-B283-4387-9003-A35F136D78E6}" type="pres">
      <dgm:prSet presAssocID="{3304C6E6-90D2-4FC9-AD24-84129F0517E3}" presName="gear3dstNode" presStyleLbl="node1" presStyleIdx="2" presStyleCnt="3"/>
      <dgm:spPr/>
      <dgm:t>
        <a:bodyPr/>
        <a:lstStyle/>
        <a:p>
          <a:endParaRPr lang="en-US"/>
        </a:p>
      </dgm:t>
    </dgm:pt>
    <dgm:pt modelId="{89B08273-89CB-457C-84C2-9FF5F8E07901}" type="pres">
      <dgm:prSet presAssocID="{DEF2791B-ACA6-4810-8932-941A865EF971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0AD12AA0-D284-4B67-AB1E-1C3AA5FA13C4}" type="pres">
      <dgm:prSet presAssocID="{5730A282-C079-4C53-9222-53D96BBAF41D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939D5C7E-D71C-47B5-873E-E07F257BA280}" type="pres">
      <dgm:prSet presAssocID="{28A92213-9FFC-43D4-B1C1-70972016BF9E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5DC805FF-A499-478D-A7AB-1F4351AD4BE5}" type="presOf" srcId="{28A92213-9FFC-43D4-B1C1-70972016BF9E}" destId="{939D5C7E-D71C-47B5-873E-E07F257BA280}" srcOrd="0" destOrd="0" presId="urn:microsoft.com/office/officeart/2005/8/layout/gear1"/>
    <dgm:cxn modelId="{905C37D3-1902-4F5A-98A1-79E8BA738741}" type="presOf" srcId="{5730A282-C079-4C53-9222-53D96BBAF41D}" destId="{0AD12AA0-D284-4B67-AB1E-1C3AA5FA13C4}" srcOrd="0" destOrd="0" presId="urn:microsoft.com/office/officeart/2005/8/layout/gear1"/>
    <dgm:cxn modelId="{D4805F84-5B45-4455-9B2A-910132F04BCB}" type="presOf" srcId="{FBE3979D-A933-4906-B34D-67CE4684D6C6}" destId="{B7B83100-603A-467F-BF89-EE8901C30DD5}" srcOrd="0" destOrd="0" presId="urn:microsoft.com/office/officeart/2005/8/layout/gear1"/>
    <dgm:cxn modelId="{B9D3A8F7-E05D-4D0A-BF4F-456EDE277EDC}" srcId="{26F77296-BA41-4BDE-B6B2-E68E5B21016B}" destId="{8E0A0C6F-D2DC-48F9-A52A-FE68DF53BBF2}" srcOrd="0" destOrd="0" parTransId="{DCEC54D7-0313-4D2E-9AD1-BF63BC8E0FA8}" sibTransId="{DEF2791B-ACA6-4810-8932-941A865EF971}"/>
    <dgm:cxn modelId="{57F91B3D-AE46-4260-B50B-BBCE613CAF6D}" type="presOf" srcId="{3304C6E6-90D2-4FC9-AD24-84129F0517E3}" destId="{EC5BC743-B283-4387-9003-A35F136D78E6}" srcOrd="3" destOrd="0" presId="urn:microsoft.com/office/officeart/2005/8/layout/gear1"/>
    <dgm:cxn modelId="{58E72BDA-822D-4BC4-9407-D46CCF4E315B}" type="presOf" srcId="{3304C6E6-90D2-4FC9-AD24-84129F0517E3}" destId="{FDDCC463-F9A5-49D1-A29A-9CA1C657BE6A}" srcOrd="1" destOrd="0" presId="urn:microsoft.com/office/officeart/2005/8/layout/gear1"/>
    <dgm:cxn modelId="{2556504F-709F-44B9-A166-776AE4E38EAF}" type="presOf" srcId="{8E0A0C6F-D2DC-48F9-A52A-FE68DF53BBF2}" destId="{370D9CBA-1B66-45B0-B049-E776CA9DC9BA}" srcOrd="0" destOrd="0" presId="urn:microsoft.com/office/officeart/2005/8/layout/gear1"/>
    <dgm:cxn modelId="{F900FB3D-5B8D-4D6E-9759-9B52CF7E5BDE}" type="presOf" srcId="{26F77296-BA41-4BDE-B6B2-E68E5B21016B}" destId="{53769376-DF6A-4094-9597-CC340788D3E1}" srcOrd="0" destOrd="0" presId="urn:microsoft.com/office/officeart/2005/8/layout/gear1"/>
    <dgm:cxn modelId="{D253D927-30CB-47D5-95F0-74B8B8812960}" type="presOf" srcId="{FBE3979D-A933-4906-B34D-67CE4684D6C6}" destId="{601EDB7F-DABA-4853-AD66-F72A5EAA10A1}" srcOrd="1" destOrd="0" presId="urn:microsoft.com/office/officeart/2005/8/layout/gear1"/>
    <dgm:cxn modelId="{AC6A0E63-37E9-47B7-8511-ADC5186B2A8C}" type="presOf" srcId="{FBE3979D-A933-4906-B34D-67CE4684D6C6}" destId="{2A421B6F-95BA-4F95-8658-568F3FC25A5B}" srcOrd="2" destOrd="0" presId="urn:microsoft.com/office/officeart/2005/8/layout/gear1"/>
    <dgm:cxn modelId="{88DB0117-C161-4973-9361-4C7DE4668E34}" type="presOf" srcId="{8E0A0C6F-D2DC-48F9-A52A-FE68DF53BBF2}" destId="{CCE97008-762F-4C0D-9223-9542EF58C641}" srcOrd="1" destOrd="0" presId="urn:microsoft.com/office/officeart/2005/8/layout/gear1"/>
    <dgm:cxn modelId="{D35B42EB-7558-4132-86CD-7D73F57BFAC5}" srcId="{26F77296-BA41-4BDE-B6B2-E68E5B21016B}" destId="{FBE3979D-A933-4906-B34D-67CE4684D6C6}" srcOrd="1" destOrd="0" parTransId="{E976F979-C7CE-4DC6-B2E4-CEC285B90D18}" sibTransId="{5730A282-C079-4C53-9222-53D96BBAF41D}"/>
    <dgm:cxn modelId="{218D704F-4BC8-43F0-94C0-37E2053B8216}" type="presOf" srcId="{DEF2791B-ACA6-4810-8932-941A865EF971}" destId="{89B08273-89CB-457C-84C2-9FF5F8E07901}" srcOrd="0" destOrd="0" presId="urn:microsoft.com/office/officeart/2005/8/layout/gear1"/>
    <dgm:cxn modelId="{012ECA29-7535-42E8-A068-CAF72FEE38A2}" type="presOf" srcId="{3304C6E6-90D2-4FC9-AD24-84129F0517E3}" destId="{4395AE93-DB8D-46BE-A466-D7DF2AADAA2F}" srcOrd="2" destOrd="0" presId="urn:microsoft.com/office/officeart/2005/8/layout/gear1"/>
    <dgm:cxn modelId="{5AC9E5BD-B7A6-45C1-BC53-2CC8789F3246}" type="presOf" srcId="{3304C6E6-90D2-4FC9-AD24-84129F0517E3}" destId="{46AFDBDD-FEA0-4B07-9B4F-983463104A40}" srcOrd="0" destOrd="0" presId="urn:microsoft.com/office/officeart/2005/8/layout/gear1"/>
    <dgm:cxn modelId="{18E32624-2603-4D14-892B-06FC9AF6E749}" srcId="{26F77296-BA41-4BDE-B6B2-E68E5B21016B}" destId="{3304C6E6-90D2-4FC9-AD24-84129F0517E3}" srcOrd="2" destOrd="0" parTransId="{A501CAA2-5111-4FC6-B5FC-9036DF97CAD1}" sibTransId="{28A92213-9FFC-43D4-B1C1-70972016BF9E}"/>
    <dgm:cxn modelId="{B9A1F84F-B938-419C-9590-481C28200F96}" type="presOf" srcId="{8E0A0C6F-D2DC-48F9-A52A-FE68DF53BBF2}" destId="{CA23AB2C-6D1C-4DB8-9485-F745BA3E35FE}" srcOrd="2" destOrd="0" presId="urn:microsoft.com/office/officeart/2005/8/layout/gear1"/>
    <dgm:cxn modelId="{A33ED4CC-C055-4C88-97FE-A5425CA68673}" type="presParOf" srcId="{53769376-DF6A-4094-9597-CC340788D3E1}" destId="{370D9CBA-1B66-45B0-B049-E776CA9DC9BA}" srcOrd="0" destOrd="0" presId="urn:microsoft.com/office/officeart/2005/8/layout/gear1"/>
    <dgm:cxn modelId="{717464AC-004B-4782-B5F5-E53C69038C90}" type="presParOf" srcId="{53769376-DF6A-4094-9597-CC340788D3E1}" destId="{CCE97008-762F-4C0D-9223-9542EF58C641}" srcOrd="1" destOrd="0" presId="urn:microsoft.com/office/officeart/2005/8/layout/gear1"/>
    <dgm:cxn modelId="{C2C6187E-1AF7-4518-98A5-350549D54E14}" type="presParOf" srcId="{53769376-DF6A-4094-9597-CC340788D3E1}" destId="{CA23AB2C-6D1C-4DB8-9485-F745BA3E35FE}" srcOrd="2" destOrd="0" presId="urn:microsoft.com/office/officeart/2005/8/layout/gear1"/>
    <dgm:cxn modelId="{9539ED2B-F44C-400E-A078-EBAD13844E42}" type="presParOf" srcId="{53769376-DF6A-4094-9597-CC340788D3E1}" destId="{B7B83100-603A-467F-BF89-EE8901C30DD5}" srcOrd="3" destOrd="0" presId="urn:microsoft.com/office/officeart/2005/8/layout/gear1"/>
    <dgm:cxn modelId="{5843732E-3CC0-437A-A918-435AF70BF6BB}" type="presParOf" srcId="{53769376-DF6A-4094-9597-CC340788D3E1}" destId="{601EDB7F-DABA-4853-AD66-F72A5EAA10A1}" srcOrd="4" destOrd="0" presId="urn:microsoft.com/office/officeart/2005/8/layout/gear1"/>
    <dgm:cxn modelId="{ECC6C0B2-C208-40AF-ADA1-154ED2C41397}" type="presParOf" srcId="{53769376-DF6A-4094-9597-CC340788D3E1}" destId="{2A421B6F-95BA-4F95-8658-568F3FC25A5B}" srcOrd="5" destOrd="0" presId="urn:microsoft.com/office/officeart/2005/8/layout/gear1"/>
    <dgm:cxn modelId="{455E051A-9991-4114-A42D-84C698BB6795}" type="presParOf" srcId="{53769376-DF6A-4094-9597-CC340788D3E1}" destId="{46AFDBDD-FEA0-4B07-9B4F-983463104A40}" srcOrd="6" destOrd="0" presId="urn:microsoft.com/office/officeart/2005/8/layout/gear1"/>
    <dgm:cxn modelId="{45DE3BA4-2DB1-4AB9-9307-A436C8A18CEA}" type="presParOf" srcId="{53769376-DF6A-4094-9597-CC340788D3E1}" destId="{FDDCC463-F9A5-49D1-A29A-9CA1C657BE6A}" srcOrd="7" destOrd="0" presId="urn:microsoft.com/office/officeart/2005/8/layout/gear1"/>
    <dgm:cxn modelId="{68F82186-73F4-4BB3-95BD-D6B2C8D579BC}" type="presParOf" srcId="{53769376-DF6A-4094-9597-CC340788D3E1}" destId="{4395AE93-DB8D-46BE-A466-D7DF2AADAA2F}" srcOrd="8" destOrd="0" presId="urn:microsoft.com/office/officeart/2005/8/layout/gear1"/>
    <dgm:cxn modelId="{5C7F6F03-34D0-495A-BB1F-7653C395C96A}" type="presParOf" srcId="{53769376-DF6A-4094-9597-CC340788D3E1}" destId="{EC5BC743-B283-4387-9003-A35F136D78E6}" srcOrd="9" destOrd="0" presId="urn:microsoft.com/office/officeart/2005/8/layout/gear1"/>
    <dgm:cxn modelId="{1C58BDB5-D690-4F97-9A6E-6C7085994A15}" type="presParOf" srcId="{53769376-DF6A-4094-9597-CC340788D3E1}" destId="{89B08273-89CB-457C-84C2-9FF5F8E07901}" srcOrd="10" destOrd="0" presId="urn:microsoft.com/office/officeart/2005/8/layout/gear1"/>
    <dgm:cxn modelId="{191C8FE6-8777-439A-AE38-D0AC20E5B75D}" type="presParOf" srcId="{53769376-DF6A-4094-9597-CC340788D3E1}" destId="{0AD12AA0-D284-4B67-AB1E-1C3AA5FA13C4}" srcOrd="11" destOrd="0" presId="urn:microsoft.com/office/officeart/2005/8/layout/gear1"/>
    <dgm:cxn modelId="{19C614C5-6C65-4598-8B34-BBCAFE06ECB7}" type="presParOf" srcId="{53769376-DF6A-4094-9597-CC340788D3E1}" destId="{939D5C7E-D71C-47B5-873E-E07F257BA280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196F304-DAD9-4D3E-82B9-03B19CBDF357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n-US"/>
        </a:p>
      </dgm:t>
    </dgm:pt>
    <dgm:pt modelId="{7FBBD6E1-AC10-4D5B-A6DE-0C9E06540768}">
      <dgm:prSet phldrT="[Text]" custT="1"/>
      <dgm:spPr>
        <a:solidFill>
          <a:schemeClr val="bg2"/>
        </a:solidFill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pPr algn="l"/>
          <a:r>
            <a:rPr lang="en-US" sz="1800" b="0" dirty="0" smtClean="0">
              <a:solidFill>
                <a:schemeClr val="tx1"/>
              </a:solidFill>
              <a:latin typeface="Calibri" panose="020F0502020204030204" pitchFamily="34" charset="0"/>
            </a:rPr>
            <a:t>- Review the list of recruited practices in your community for engaging in 1422 health systems strategies.</a:t>
          </a:r>
        </a:p>
        <a:p>
          <a:pPr algn="l"/>
          <a:r>
            <a:rPr lang="en-US" sz="1800" b="0" dirty="0" smtClean="0">
              <a:solidFill>
                <a:schemeClr val="tx1"/>
              </a:solidFill>
              <a:latin typeface="Calibri" panose="020F0502020204030204" pitchFamily="34" charset="0"/>
            </a:rPr>
            <a:t>- Discuss briefly with each other the efforts made to date</a:t>
          </a:r>
        </a:p>
        <a:p>
          <a:pPr algn="l"/>
          <a:r>
            <a:rPr lang="en-US" sz="1800" b="0" dirty="0" smtClean="0">
              <a:solidFill>
                <a:schemeClr val="tx1"/>
              </a:solidFill>
              <a:latin typeface="Calibri" panose="020F0502020204030204" pitchFamily="34" charset="0"/>
            </a:rPr>
            <a:t>- Discuss action steps as a team for working together with the practices &amp; community partners to implement the strategies. </a:t>
          </a:r>
          <a:endParaRPr lang="en-US" sz="1800" b="0" dirty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B4F08361-C938-4566-A7E0-9E5BF9822726}" type="parTrans" cxnId="{0A468ABF-C575-4786-AA28-79BD3289F74C}">
      <dgm:prSet/>
      <dgm:spPr/>
      <dgm:t>
        <a:bodyPr/>
        <a:lstStyle/>
        <a:p>
          <a:endParaRPr lang="en-US"/>
        </a:p>
      </dgm:t>
    </dgm:pt>
    <dgm:pt modelId="{5BA16FD8-D47D-4010-A8FC-18A8170CB27C}" type="sibTrans" cxnId="{0A468ABF-C575-4786-AA28-79BD3289F74C}">
      <dgm:prSet/>
      <dgm:spPr/>
      <dgm:t>
        <a:bodyPr/>
        <a:lstStyle/>
        <a:p>
          <a:endParaRPr lang="en-US"/>
        </a:p>
      </dgm:t>
    </dgm:pt>
    <dgm:pt modelId="{0D9AAB4E-763A-4A03-9E5D-4526D268C7FB}">
      <dgm:prSet phldrT="[Text]" custT="1"/>
      <dgm:spPr>
        <a:solidFill>
          <a:schemeClr val="bg2"/>
        </a:solidFill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pPr algn="l"/>
          <a:r>
            <a:rPr lang="en-US" sz="1800" dirty="0" smtClean="0">
              <a:latin typeface="Calibri" panose="020F0502020204030204" pitchFamily="34" charset="0"/>
            </a:rPr>
            <a:t>- </a:t>
          </a:r>
          <a:r>
            <a:rPr lang="en-US" sz="1800" b="0" dirty="0" smtClean="0">
              <a:latin typeface="Calibri" panose="020F0502020204030204" pitchFamily="34" charset="0"/>
            </a:rPr>
            <a:t>Start working on the planned action steps  with the practices &amp; community partners to implement the health systems  strategies. </a:t>
          </a:r>
        </a:p>
        <a:p>
          <a:pPr algn="l"/>
          <a:r>
            <a:rPr lang="en-US" sz="1800" b="0" dirty="0" smtClean="0">
              <a:latin typeface="Calibri" panose="020F0502020204030204" pitchFamily="34" charset="0"/>
            </a:rPr>
            <a:t>- Communicate &amp; coordinate with each other regularly – develop combined progress reports</a:t>
          </a:r>
          <a:endParaRPr lang="en-US" sz="1800" b="0" dirty="0">
            <a:latin typeface="Calibri" panose="020F0502020204030204" pitchFamily="34" charset="0"/>
          </a:endParaRPr>
        </a:p>
      </dgm:t>
    </dgm:pt>
    <dgm:pt modelId="{B402C1D5-CD23-4B49-A4D0-AA05DF0C3B27}" type="parTrans" cxnId="{EA9F9298-E9D8-4BC3-9040-77817723465E}">
      <dgm:prSet/>
      <dgm:spPr/>
      <dgm:t>
        <a:bodyPr/>
        <a:lstStyle/>
        <a:p>
          <a:endParaRPr lang="en-US"/>
        </a:p>
      </dgm:t>
    </dgm:pt>
    <dgm:pt modelId="{BC58E7DF-55DC-46FF-929C-2657226003D0}" type="sibTrans" cxnId="{EA9F9298-E9D8-4BC3-9040-77817723465E}">
      <dgm:prSet/>
      <dgm:spPr/>
      <dgm:t>
        <a:bodyPr/>
        <a:lstStyle/>
        <a:p>
          <a:endParaRPr lang="en-US"/>
        </a:p>
      </dgm:t>
    </dgm:pt>
    <dgm:pt modelId="{830774DE-8D3D-4E88-BF4A-19F8A3313F43}">
      <dgm:prSet phldrT="[Text]" custT="1"/>
      <dgm:spPr>
        <a:solidFill>
          <a:schemeClr val="bg2"/>
        </a:solidFill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pPr algn="l"/>
          <a:r>
            <a:rPr lang="en-US" sz="1800" b="1" dirty="0" smtClean="0">
              <a:latin typeface="Calibri" panose="020F0502020204030204" pitchFamily="34" charset="0"/>
            </a:rPr>
            <a:t>- </a:t>
          </a:r>
          <a:r>
            <a:rPr lang="en-US" sz="1800" b="0" dirty="0" smtClean="0">
              <a:latin typeface="Calibri" panose="020F0502020204030204" pitchFamily="34" charset="0"/>
            </a:rPr>
            <a:t>Provide progress on overall health systems work done during 4-6 months through team efforts  </a:t>
          </a:r>
        </a:p>
        <a:p>
          <a:pPr algn="l"/>
          <a:r>
            <a:rPr lang="en-US" sz="1800" b="0" dirty="0" smtClean="0">
              <a:latin typeface="Calibri" panose="020F0502020204030204" pitchFamily="34" charset="0"/>
            </a:rPr>
            <a:t>- Discuss action steps for next 4-6 months.</a:t>
          </a:r>
          <a:endParaRPr lang="en-US" sz="1800" b="0" dirty="0">
            <a:latin typeface="Calibri" panose="020F0502020204030204" pitchFamily="34" charset="0"/>
          </a:endParaRPr>
        </a:p>
      </dgm:t>
    </dgm:pt>
    <dgm:pt modelId="{92BDAB73-9022-440D-902B-1348673FD209}" type="parTrans" cxnId="{03304190-79A0-4564-A11A-CB36BEF6B572}">
      <dgm:prSet/>
      <dgm:spPr/>
      <dgm:t>
        <a:bodyPr/>
        <a:lstStyle/>
        <a:p>
          <a:endParaRPr lang="en-US"/>
        </a:p>
      </dgm:t>
    </dgm:pt>
    <dgm:pt modelId="{0411306A-18B0-4DE0-BCBE-67A45D1F55A1}" type="sibTrans" cxnId="{03304190-79A0-4564-A11A-CB36BEF6B572}">
      <dgm:prSet/>
      <dgm:spPr/>
      <dgm:t>
        <a:bodyPr/>
        <a:lstStyle/>
        <a:p>
          <a:endParaRPr lang="en-US"/>
        </a:p>
      </dgm:t>
    </dgm:pt>
    <dgm:pt modelId="{2FBB7DEA-D31D-48F1-A3DE-DC887F01BC54}" type="pres">
      <dgm:prSet presAssocID="{F196F304-DAD9-4D3E-82B9-03B19CBDF357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B193A6D-ACC1-4B21-B36B-7EDF5F9A15C1}" type="pres">
      <dgm:prSet presAssocID="{7FBBD6E1-AC10-4D5B-A6DE-0C9E06540768}" presName="composite" presStyleCnt="0"/>
      <dgm:spPr/>
    </dgm:pt>
    <dgm:pt modelId="{D57959A3-76C7-499A-AFEC-75ADE1028662}" type="pres">
      <dgm:prSet presAssocID="{7FBBD6E1-AC10-4D5B-A6DE-0C9E06540768}" presName="bentUpArrow1" presStyleLbl="alignImgPlace1" presStyleIdx="0" presStyleCnt="2"/>
      <dgm:spPr>
        <a:solidFill>
          <a:schemeClr val="tx2">
            <a:lumMod val="40000"/>
            <a:lumOff val="60000"/>
          </a:schemeClr>
        </a:solidFill>
        <a:ln>
          <a:solidFill>
            <a:schemeClr val="accent3">
              <a:lumMod val="75000"/>
            </a:schemeClr>
          </a:solidFill>
        </a:ln>
      </dgm:spPr>
    </dgm:pt>
    <dgm:pt modelId="{6F068E82-0365-43B5-A7DB-83B9FF6D43BD}" type="pres">
      <dgm:prSet presAssocID="{7FBBD6E1-AC10-4D5B-A6DE-0C9E06540768}" presName="ParentText" presStyleLbl="node1" presStyleIdx="0" presStyleCnt="3" custScaleX="256973" custScaleY="10402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9628BB-330B-4174-AC70-02FDC5526837}" type="pres">
      <dgm:prSet presAssocID="{7FBBD6E1-AC10-4D5B-A6DE-0C9E06540768}" presName="ChildText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5C24FF-D55E-4F0D-B4B6-3CFBA99A57E9}" type="pres">
      <dgm:prSet presAssocID="{5BA16FD8-D47D-4010-A8FC-18A8170CB27C}" presName="sibTrans" presStyleCnt="0"/>
      <dgm:spPr/>
    </dgm:pt>
    <dgm:pt modelId="{A589505F-7563-48CB-9DD5-B0230446D414}" type="pres">
      <dgm:prSet presAssocID="{0D9AAB4E-763A-4A03-9E5D-4526D268C7FB}" presName="composite" presStyleCnt="0"/>
      <dgm:spPr/>
    </dgm:pt>
    <dgm:pt modelId="{C70D63FA-A839-4D7C-99CC-2DCEA631E360}" type="pres">
      <dgm:prSet presAssocID="{0D9AAB4E-763A-4A03-9E5D-4526D268C7FB}" presName="bentUpArrow1" presStyleLbl="alignImgPlace1" presStyleIdx="1" presStyleCnt="2" custLinFactNeighborX="-72651" custLinFactNeighborY="-2271"/>
      <dgm:spPr>
        <a:solidFill>
          <a:schemeClr val="tx2">
            <a:lumMod val="40000"/>
            <a:lumOff val="60000"/>
          </a:schemeClr>
        </a:solidFill>
        <a:ln>
          <a:solidFill>
            <a:schemeClr val="accent3">
              <a:lumMod val="75000"/>
            </a:schemeClr>
          </a:solidFill>
        </a:ln>
      </dgm:spPr>
    </dgm:pt>
    <dgm:pt modelId="{AC4A47F5-9393-4E46-862F-8F4CF6A9535E}" type="pres">
      <dgm:prSet presAssocID="{0D9AAB4E-763A-4A03-9E5D-4526D268C7FB}" presName="ParentText" presStyleLbl="node1" presStyleIdx="1" presStyleCnt="3" custScaleX="19891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3321B5-F2D4-420E-9AEB-C184ACA3DBDE}" type="pres">
      <dgm:prSet presAssocID="{0D9AAB4E-763A-4A03-9E5D-4526D268C7FB}" presName="ChildText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82CE8A-E4D7-49AD-B4AF-EF4DF655B020}" type="pres">
      <dgm:prSet presAssocID="{BC58E7DF-55DC-46FF-929C-2657226003D0}" presName="sibTrans" presStyleCnt="0"/>
      <dgm:spPr/>
    </dgm:pt>
    <dgm:pt modelId="{7B182A0A-68EA-4A08-B372-E274D3A8C76D}" type="pres">
      <dgm:prSet presAssocID="{830774DE-8D3D-4E88-BF4A-19F8A3313F43}" presName="composite" presStyleCnt="0"/>
      <dgm:spPr/>
    </dgm:pt>
    <dgm:pt modelId="{825C4DEF-E67B-4C48-8481-60772C8BEF11}" type="pres">
      <dgm:prSet presAssocID="{830774DE-8D3D-4E88-BF4A-19F8A3313F43}" presName="ParentText" presStyleLbl="node1" presStyleIdx="2" presStyleCnt="3" custScaleX="124299" custLinFactNeighborX="-54443" custLinFactNeighborY="-523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A9F9298-E9D8-4BC3-9040-77817723465E}" srcId="{F196F304-DAD9-4D3E-82B9-03B19CBDF357}" destId="{0D9AAB4E-763A-4A03-9E5D-4526D268C7FB}" srcOrd="1" destOrd="0" parTransId="{B402C1D5-CD23-4B49-A4D0-AA05DF0C3B27}" sibTransId="{BC58E7DF-55DC-46FF-929C-2657226003D0}"/>
    <dgm:cxn modelId="{03304190-79A0-4564-A11A-CB36BEF6B572}" srcId="{F196F304-DAD9-4D3E-82B9-03B19CBDF357}" destId="{830774DE-8D3D-4E88-BF4A-19F8A3313F43}" srcOrd="2" destOrd="0" parTransId="{92BDAB73-9022-440D-902B-1348673FD209}" sibTransId="{0411306A-18B0-4DE0-BCBE-67A45D1F55A1}"/>
    <dgm:cxn modelId="{F613DB15-71F3-4B3E-9934-2C68D2D3DFF4}" type="presOf" srcId="{F196F304-DAD9-4D3E-82B9-03B19CBDF357}" destId="{2FBB7DEA-D31D-48F1-A3DE-DC887F01BC54}" srcOrd="0" destOrd="0" presId="urn:microsoft.com/office/officeart/2005/8/layout/StepDownProcess"/>
    <dgm:cxn modelId="{FEE0C580-8D32-434A-AAE0-B45762A83007}" type="presOf" srcId="{830774DE-8D3D-4E88-BF4A-19F8A3313F43}" destId="{825C4DEF-E67B-4C48-8481-60772C8BEF11}" srcOrd="0" destOrd="0" presId="urn:microsoft.com/office/officeart/2005/8/layout/StepDownProcess"/>
    <dgm:cxn modelId="{0A468ABF-C575-4786-AA28-79BD3289F74C}" srcId="{F196F304-DAD9-4D3E-82B9-03B19CBDF357}" destId="{7FBBD6E1-AC10-4D5B-A6DE-0C9E06540768}" srcOrd="0" destOrd="0" parTransId="{B4F08361-C938-4566-A7E0-9E5BF9822726}" sibTransId="{5BA16FD8-D47D-4010-A8FC-18A8170CB27C}"/>
    <dgm:cxn modelId="{37B4C337-2022-4002-AAE8-D2162C82B58F}" type="presOf" srcId="{7FBBD6E1-AC10-4D5B-A6DE-0C9E06540768}" destId="{6F068E82-0365-43B5-A7DB-83B9FF6D43BD}" srcOrd="0" destOrd="0" presId="urn:microsoft.com/office/officeart/2005/8/layout/StepDownProcess"/>
    <dgm:cxn modelId="{67017871-D863-4BC4-B88E-C13DA554FD71}" type="presOf" srcId="{0D9AAB4E-763A-4A03-9E5D-4526D268C7FB}" destId="{AC4A47F5-9393-4E46-862F-8F4CF6A9535E}" srcOrd="0" destOrd="0" presId="urn:microsoft.com/office/officeart/2005/8/layout/StepDownProcess"/>
    <dgm:cxn modelId="{C951B836-AE31-4469-A00C-7FAD18BDA632}" type="presParOf" srcId="{2FBB7DEA-D31D-48F1-A3DE-DC887F01BC54}" destId="{7B193A6D-ACC1-4B21-B36B-7EDF5F9A15C1}" srcOrd="0" destOrd="0" presId="urn:microsoft.com/office/officeart/2005/8/layout/StepDownProcess"/>
    <dgm:cxn modelId="{4BB6B00B-3FA5-44FE-8EC9-5714F67D5D2F}" type="presParOf" srcId="{7B193A6D-ACC1-4B21-B36B-7EDF5F9A15C1}" destId="{D57959A3-76C7-499A-AFEC-75ADE1028662}" srcOrd="0" destOrd="0" presId="urn:microsoft.com/office/officeart/2005/8/layout/StepDownProcess"/>
    <dgm:cxn modelId="{B8D4A10C-B7B5-43E5-BA03-B357C858B338}" type="presParOf" srcId="{7B193A6D-ACC1-4B21-B36B-7EDF5F9A15C1}" destId="{6F068E82-0365-43B5-A7DB-83B9FF6D43BD}" srcOrd="1" destOrd="0" presId="urn:microsoft.com/office/officeart/2005/8/layout/StepDownProcess"/>
    <dgm:cxn modelId="{3F08DB60-840F-4A41-ADF8-18694CB2F1A6}" type="presParOf" srcId="{7B193A6D-ACC1-4B21-B36B-7EDF5F9A15C1}" destId="{989628BB-330B-4174-AC70-02FDC5526837}" srcOrd="2" destOrd="0" presId="urn:microsoft.com/office/officeart/2005/8/layout/StepDownProcess"/>
    <dgm:cxn modelId="{AD45DEE7-BFB0-44AA-8EE6-E3BE6E3E664F}" type="presParOf" srcId="{2FBB7DEA-D31D-48F1-A3DE-DC887F01BC54}" destId="{2B5C24FF-D55E-4F0D-B4B6-3CFBA99A57E9}" srcOrd="1" destOrd="0" presId="urn:microsoft.com/office/officeart/2005/8/layout/StepDownProcess"/>
    <dgm:cxn modelId="{4ACC55B6-A28E-4A03-A7E5-C953DD3B7645}" type="presParOf" srcId="{2FBB7DEA-D31D-48F1-A3DE-DC887F01BC54}" destId="{A589505F-7563-48CB-9DD5-B0230446D414}" srcOrd="2" destOrd="0" presId="urn:microsoft.com/office/officeart/2005/8/layout/StepDownProcess"/>
    <dgm:cxn modelId="{2C8E100D-0903-42B5-93F8-629116F662CE}" type="presParOf" srcId="{A589505F-7563-48CB-9DD5-B0230446D414}" destId="{C70D63FA-A839-4D7C-99CC-2DCEA631E360}" srcOrd="0" destOrd="0" presId="urn:microsoft.com/office/officeart/2005/8/layout/StepDownProcess"/>
    <dgm:cxn modelId="{133A6E2E-5D15-4924-BD43-7CA707626C2D}" type="presParOf" srcId="{A589505F-7563-48CB-9DD5-B0230446D414}" destId="{AC4A47F5-9393-4E46-862F-8F4CF6A9535E}" srcOrd="1" destOrd="0" presId="urn:microsoft.com/office/officeart/2005/8/layout/StepDownProcess"/>
    <dgm:cxn modelId="{03F1FB69-DAE5-4DD3-85D5-FA7D73793B8F}" type="presParOf" srcId="{A589505F-7563-48CB-9DD5-B0230446D414}" destId="{DD3321B5-F2D4-420E-9AEB-C184ACA3DBDE}" srcOrd="2" destOrd="0" presId="urn:microsoft.com/office/officeart/2005/8/layout/StepDownProcess"/>
    <dgm:cxn modelId="{A297244B-AC1C-4C43-8776-09AA67CF70EB}" type="presParOf" srcId="{2FBB7DEA-D31D-48F1-A3DE-DC887F01BC54}" destId="{1682CE8A-E4D7-49AD-B4AF-EF4DF655B020}" srcOrd="3" destOrd="0" presId="urn:microsoft.com/office/officeart/2005/8/layout/StepDownProcess"/>
    <dgm:cxn modelId="{B602B952-6160-4B21-BC4A-07BC41BF5BE2}" type="presParOf" srcId="{2FBB7DEA-D31D-48F1-A3DE-DC887F01BC54}" destId="{7B182A0A-68EA-4A08-B372-E274D3A8C76D}" srcOrd="4" destOrd="0" presId="urn:microsoft.com/office/officeart/2005/8/layout/StepDownProcess"/>
    <dgm:cxn modelId="{7536EEE2-2898-40A8-8E2E-CA023DF25C79}" type="presParOf" srcId="{7B182A0A-68EA-4A08-B372-E274D3A8C76D}" destId="{825C4DEF-E67B-4C48-8481-60772C8BEF11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2018" cy="463408"/>
          </a:xfrm>
          <a:prstGeom prst="rect">
            <a:avLst/>
          </a:prstGeom>
        </p:spPr>
        <p:txBody>
          <a:bodyPr vert="horz" lIns="92620" tIns="46310" rIns="92620" bIns="4631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0256" y="0"/>
            <a:ext cx="3022018" cy="463408"/>
          </a:xfrm>
          <a:prstGeom prst="rect">
            <a:avLst/>
          </a:prstGeom>
        </p:spPr>
        <p:txBody>
          <a:bodyPr vert="horz" lIns="92620" tIns="46310" rIns="92620" bIns="4631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t>9/19/2017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22018" cy="463407"/>
          </a:xfrm>
          <a:prstGeom prst="rect">
            <a:avLst/>
          </a:prstGeom>
        </p:spPr>
        <p:txBody>
          <a:bodyPr vert="horz" lIns="92620" tIns="46310" rIns="92620" bIns="4631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0256" y="8772669"/>
            <a:ext cx="3022018" cy="463407"/>
          </a:xfrm>
          <a:prstGeom prst="rect">
            <a:avLst/>
          </a:prstGeom>
        </p:spPr>
        <p:txBody>
          <a:bodyPr vert="horz" lIns="92620" tIns="46310" rIns="92620" bIns="4631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2018" cy="463408"/>
          </a:xfrm>
          <a:prstGeom prst="rect">
            <a:avLst/>
          </a:prstGeom>
        </p:spPr>
        <p:txBody>
          <a:bodyPr vert="horz" lIns="92620" tIns="46310" rIns="92620" bIns="4631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0256" y="0"/>
            <a:ext cx="3022018" cy="463408"/>
          </a:xfrm>
          <a:prstGeom prst="rect">
            <a:avLst/>
          </a:prstGeom>
        </p:spPr>
        <p:txBody>
          <a:bodyPr vert="horz" lIns="92620" tIns="46310" rIns="92620" bIns="4631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t>9/19/2017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1154113"/>
            <a:ext cx="5541962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20" tIns="46310" rIns="92620" bIns="46310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7389" y="4444861"/>
            <a:ext cx="5579110" cy="3117175"/>
          </a:xfrm>
          <a:prstGeom prst="rect">
            <a:avLst/>
          </a:prstGeom>
        </p:spPr>
        <p:txBody>
          <a:bodyPr vert="horz" lIns="92620" tIns="46310" rIns="92620" bIns="4631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22018" cy="463407"/>
          </a:xfrm>
          <a:prstGeom prst="rect">
            <a:avLst/>
          </a:prstGeom>
        </p:spPr>
        <p:txBody>
          <a:bodyPr vert="horz" lIns="92620" tIns="46310" rIns="92620" bIns="4631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0256" y="8772669"/>
            <a:ext cx="3022018" cy="463407"/>
          </a:xfrm>
          <a:prstGeom prst="rect">
            <a:avLst/>
          </a:prstGeom>
        </p:spPr>
        <p:txBody>
          <a:bodyPr vert="horz" lIns="92620" tIns="46310" rIns="92620" bIns="4631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un rising over grassy hills" title="Slide Design Pictur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" y="0"/>
            <a:ext cx="12188699" cy="47993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 bwMode="ltGray">
          <a:xfrm>
            <a:off x="-2" y="4754880"/>
            <a:ext cx="12192002" cy="21031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 bwMode="white">
          <a:xfrm>
            <a:off x="-127" y="4724400"/>
            <a:ext cx="12188826" cy="76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9" y="4800600"/>
            <a:ext cx="9144002" cy="1143000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943600"/>
            <a:ext cx="9144002" cy="762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Alternate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ltGray">
          <a:xfrm>
            <a:off x="0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2" y="2362200"/>
            <a:ext cx="3200400" cy="1990725"/>
          </a:xfrm>
        </p:spPr>
        <p:txBody>
          <a:bodyPr anchor="b">
            <a:normAutofit/>
          </a:bodyPr>
          <a:lstStyle>
            <a:lvl1pPr>
              <a:defRPr sz="3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2892" y="685800"/>
            <a:ext cx="6370320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0412" y="4367308"/>
            <a:ext cx="3200400" cy="1622012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583DDF-CA54-461A-A486-592D2374C532}" type="datetimeFigureOut">
              <a:rPr lang="en-US"/>
              <a:pPr/>
              <a:t>9/19/2017</a:t>
            </a:fld>
            <a:endParaRPr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693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ltGray">
          <a:xfrm>
            <a:off x="7315200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3214" y="2362200"/>
            <a:ext cx="3200400" cy="1993392"/>
          </a:xfrm>
        </p:spPr>
        <p:txBody>
          <a:bodyPr anchor="b">
            <a:normAutofit/>
          </a:bodyPr>
          <a:lstStyle>
            <a:lvl1pPr>
              <a:defRPr sz="3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7315200" cy="6858000"/>
          </a:xfrm>
          <a:solidFill>
            <a:schemeClr val="bg2">
              <a:lumMod val="90000"/>
            </a:schemeClr>
          </a:solidFill>
        </p:spPr>
        <p:txBody>
          <a:bodyPr/>
          <a:lstStyle>
            <a:lvl1pPr marL="0" indent="0" algn="ctr">
              <a:buNone/>
              <a:defRPr sz="32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3214" y="4355592"/>
            <a:ext cx="3200400" cy="1644614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9/19/2017</a:t>
            </a:fld>
            <a:endParaRPr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9/19/2017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9/19/2017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6pPr>
              <a:defRPr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9/19/2017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>
            <a:off x="0" y="0"/>
            <a:ext cx="12188826" cy="4572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-1" y="4114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anchor="b">
            <a:normAutofit/>
          </a:bodyPr>
          <a:lstStyle>
            <a:lvl1pPr algn="ctr">
              <a:defRPr sz="5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3810000"/>
            <a:ext cx="9144000" cy="1143000"/>
          </a:xfr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40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9/19/2017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lternate 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anchor="b">
            <a:normAutofit/>
          </a:bodyPr>
          <a:lstStyle>
            <a:lvl1pPr algn="ctr">
              <a:defRPr sz="52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3810000"/>
            <a:ext cx="9144000" cy="1143000"/>
          </a:xfr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583DDF-CA54-461A-A486-592D2374C532}" type="datetimeFigureOut">
              <a:rPr lang="en-US"/>
              <a:pPr/>
              <a:t>9/19/2017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043280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D43D-6574-4C7B-808D-C6C12215A4D4}" type="datetimeFigureOut">
              <a:rPr lang="en-US"/>
              <a:t>9/19/2017</a:t>
            </a:fld>
            <a:endParaRPr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E5F2-81AA-4605-B028-6FBA391056AF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17078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9/19/2017</a:t>
            </a:fld>
            <a:endParaRPr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9/19/2017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583DDF-CA54-461A-A486-592D2374C532}" type="datetimeFigureOut">
              <a:rPr lang="en-US"/>
              <a:pPr/>
              <a:t>9/19/2017</a:t>
            </a:fld>
            <a:endParaRPr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2" y="2362200"/>
            <a:ext cx="3200400" cy="1990725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4212" y="685800"/>
            <a:ext cx="7239001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0412" y="4367308"/>
            <a:ext cx="3200400" cy="1622012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9/19/2017</a:t>
            </a:fld>
            <a:endParaRPr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>
            <a:off x="1587" y="6583680"/>
            <a:ext cx="12188826" cy="2743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1587" y="65836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2"/>
                </a:solidFill>
              </a:defRPr>
            </a:lvl1pPr>
          </a:lstStyle>
          <a:p>
            <a:fld id="{9E583DDF-CA54-461A-A486-592D2374C532}" type="datetimeFigureOut">
              <a:rPr lang="en-US"/>
              <a:pPr/>
              <a:t>9/19/2017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chemeClr val="bg2"/>
                </a:solidFill>
              </a:defRPr>
            </a:lvl1pPr>
          </a:lstStyle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2"/>
                </a:solidFill>
              </a:defRPr>
            </a:lvl1pPr>
          </a:lstStyle>
          <a:p>
            <a:fld id="{CA8D9AD5-F248-4919-864A-CFD76CC027D6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2" r:id="rId4"/>
    <p:sldLayoutId id="2147483661" r:id="rId5"/>
    <p:sldLayoutId id="2147483653" r:id="rId6"/>
    <p:sldLayoutId id="2147483654" r:id="rId7"/>
    <p:sldLayoutId id="2147483655" r:id="rId8"/>
    <p:sldLayoutId id="2147483656" r:id="rId9"/>
    <p:sldLayoutId id="2147483663" r:id="rId10"/>
    <p:sldLayoutId id="2147483657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100000"/>
        <a:buFont typeface="Arial" pitchFamily="34" charset="0"/>
        <a:buChar char="▪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SzPct val="100000"/>
        <a:buFont typeface="Arial" pitchFamily="34" charset="0"/>
        <a:buChar char="▪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100000"/>
        <a:buFont typeface="Arial" pitchFamily="34" charset="0"/>
        <a:buChar char="▪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100000"/>
        <a:buFont typeface="Arial" pitchFamily="34" charset="0"/>
        <a:buChar char="▪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100000"/>
        <a:buFont typeface="Arial" pitchFamily="34" charset="0"/>
        <a:buChar char="▪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gperveen@kdheks.gov" TargetMode="Externa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13" Type="http://schemas.openxmlformats.org/officeDocument/2006/relationships/diagramLayout" Target="../diagrams/layout5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12" Type="http://schemas.openxmlformats.org/officeDocument/2006/relationships/diagramData" Target="../diagrams/data5.xml"/><Relationship Id="rId2" Type="http://schemas.openxmlformats.org/officeDocument/2006/relationships/diagramData" Target="../diagrams/data3.xml"/><Relationship Id="rId16" Type="http://schemas.microsoft.com/office/2007/relationships/diagramDrawing" Target="../diagrams/drawing5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5" Type="http://schemas.openxmlformats.org/officeDocument/2006/relationships/diagramColors" Target="../diagrams/colors5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Relationship Id="rId14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257" y="653143"/>
            <a:ext cx="9144002" cy="2068286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Assisting HealthCare Systems in Achieving Hypertension Control &amp; Diabetes Prevention Among Patients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90297" y="5138056"/>
            <a:ext cx="9144002" cy="1426028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/>
              <a:t>Ghazala Perveen, MBBS, PhD, MPH</a:t>
            </a:r>
          </a:p>
          <a:p>
            <a:pPr algn="l"/>
            <a:r>
              <a:rPr lang="en-US" dirty="0" smtClean="0"/>
              <a:t>Health Officer/Director of Science &amp; Surveillance</a:t>
            </a:r>
          </a:p>
          <a:p>
            <a:pPr algn="l"/>
            <a:r>
              <a:rPr lang="en-US" dirty="0" smtClean="0"/>
              <a:t>Bureau of Health Promotion</a:t>
            </a:r>
          </a:p>
          <a:p>
            <a:pPr algn="l"/>
            <a:r>
              <a:rPr lang="en-US" dirty="0" smtClean="0"/>
              <a:t>Kansas Department of Health &amp; Environment</a:t>
            </a:r>
          </a:p>
          <a:p>
            <a:pPr algn="l"/>
            <a:r>
              <a:rPr lang="en-US" dirty="0" smtClean="0"/>
              <a:t>1422 Health Systems Work – October 12, 2016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80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3030" y="129453"/>
            <a:ext cx="1157617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1422 Program Strategies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Focusing on Health Systems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Interventions</a:t>
            </a:r>
            <a:endParaRPr lang="en-US" sz="2800" dirty="0">
              <a:latin typeface="Calibri" panose="020F050202020403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461458"/>
              </p:ext>
            </p:extLst>
          </p:nvPr>
        </p:nvGraphicFramePr>
        <p:xfrm>
          <a:off x="283029" y="741438"/>
          <a:ext cx="11576178" cy="5887961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799219"/>
                <a:gridCol w="7776959"/>
              </a:tblGrid>
              <a:tr h="577251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rPr>
                        <a:t>Strategy</a:t>
                      </a:r>
                      <a:endParaRPr lang="en-US" sz="2400" dirty="0">
                        <a:solidFill>
                          <a:schemeClr val="tx2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Steps Required to Implement the Strategy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531071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8)</a:t>
                      </a:r>
                      <a:r>
                        <a:rPr lang="en-US" sz="1800" b="0" kern="12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Implement systems to facilitate bi-directional referral between community resources &amp; health systems, including lifestyle change programs (e.g. EHRs, 800 numbers, 211 referral systems. Etc.)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Connect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community programs and resources including lifestyle change programs such as Diabetes Primary Prevention Program (DPP) with clinic staff.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Assist clinic staff and community programs in developing referral systems to communicate with each other the progress of referred patients </a:t>
                      </a:r>
                      <a:endParaRPr lang="en-US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3735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3030" y="129453"/>
            <a:ext cx="1157617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1422 Program Strategies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Focusing on Health Systems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Interventions</a:t>
            </a:r>
            <a:endParaRPr lang="en-US" sz="2800" dirty="0">
              <a:latin typeface="Calibri" panose="020F0502020204030204" pitchFamily="34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673118121"/>
              </p:ext>
            </p:extLst>
          </p:nvPr>
        </p:nvGraphicFramePr>
        <p:xfrm>
          <a:off x="816428" y="1178045"/>
          <a:ext cx="11042779" cy="54295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02773" y="716381"/>
            <a:ext cx="61177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alibri" panose="020F0502020204030204" pitchFamily="34" charset="0"/>
              </a:rPr>
              <a:t>Group Work for KHC &amp; Community Teams</a:t>
            </a:r>
            <a:endParaRPr lang="en-US" sz="2400" b="1" dirty="0">
              <a:latin typeface="Calibri" panose="020F0502020204030204" pitchFamily="34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7783722" y="1560730"/>
            <a:ext cx="631372" cy="468086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447314" y="1471607"/>
            <a:ext cx="3063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libri" panose="020F0502020204030204" pitchFamily="34" charset="0"/>
              </a:rPr>
              <a:t>Report back planned team actions to the larger group </a:t>
            </a:r>
            <a:endParaRPr lang="en-US" b="1" dirty="0">
              <a:latin typeface="Calibri" panose="020F0502020204030204" pitchFamily="34" charset="0"/>
            </a:endParaRPr>
          </a:p>
        </p:txBody>
      </p:sp>
      <p:sp>
        <p:nvSpPr>
          <p:cNvPr id="8" name="6-Point Star 7"/>
          <p:cNvSpPr/>
          <p:nvPr/>
        </p:nvSpPr>
        <p:spPr>
          <a:xfrm>
            <a:off x="283030" y="1382486"/>
            <a:ext cx="1208313" cy="1038902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Calibri" panose="020F0502020204030204" pitchFamily="34" charset="0"/>
              </a:rPr>
              <a:t>Today</a:t>
            </a:r>
            <a:endParaRPr lang="en-US" b="1" dirty="0">
              <a:latin typeface="Calibri" panose="020F0502020204030204" pitchFamily="34" charset="0"/>
            </a:endParaRPr>
          </a:p>
        </p:txBody>
      </p:sp>
      <p:sp>
        <p:nvSpPr>
          <p:cNvPr id="9" name="6-Point Star 8"/>
          <p:cNvSpPr/>
          <p:nvPr/>
        </p:nvSpPr>
        <p:spPr>
          <a:xfrm>
            <a:off x="1698171" y="3047999"/>
            <a:ext cx="1768931" cy="1404257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Calibri" panose="020F0502020204030204" pitchFamily="34" charset="0"/>
              </a:rPr>
              <a:t>During  next 4 - 6 months</a:t>
            </a:r>
            <a:endParaRPr lang="en-US" b="1" dirty="0">
              <a:latin typeface="Calibri" panose="020F0502020204030204" pitchFamily="34" charset="0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9347717" y="3616093"/>
            <a:ext cx="631372" cy="468086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979866" y="2668201"/>
            <a:ext cx="187934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dirty="0">
                <a:latin typeface="Calibri" panose="020F0502020204030204" pitchFamily="34" charset="0"/>
              </a:rPr>
              <a:t>Provide monthly progress </a:t>
            </a:r>
            <a:r>
              <a:rPr lang="en-US" b="1" dirty="0" smtClean="0">
                <a:latin typeface="Calibri" panose="020F0502020204030204" pitchFamily="34" charset="0"/>
              </a:rPr>
              <a:t>reports on </a:t>
            </a:r>
            <a:r>
              <a:rPr lang="en-US" b="1" dirty="0">
                <a:latin typeface="Calibri" panose="020F0502020204030204" pitchFamily="34" charset="0"/>
              </a:rPr>
              <a:t>team efforts </a:t>
            </a:r>
            <a:r>
              <a:rPr lang="en-US" b="1" dirty="0" smtClean="0">
                <a:latin typeface="Calibri" panose="020F0502020204030204" pitchFamily="34" charset="0"/>
              </a:rPr>
              <a:t>on each health systems strategy in </a:t>
            </a:r>
            <a:r>
              <a:rPr lang="en-US" b="1" dirty="0">
                <a:latin typeface="Calibri" panose="020F0502020204030204" pitchFamily="34" charset="0"/>
              </a:rPr>
              <a:t>Catalyst System. </a:t>
            </a:r>
          </a:p>
        </p:txBody>
      </p:sp>
      <p:sp>
        <p:nvSpPr>
          <p:cNvPr id="12" name="6-Point Star 11"/>
          <p:cNvSpPr/>
          <p:nvPr/>
        </p:nvSpPr>
        <p:spPr>
          <a:xfrm>
            <a:off x="2582636" y="4849393"/>
            <a:ext cx="1768931" cy="1404257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Calibri" panose="020F0502020204030204" pitchFamily="34" charset="0"/>
              </a:rPr>
              <a:t>At 4</a:t>
            </a:r>
            <a:r>
              <a:rPr lang="en-US" b="1" baseline="30000" dirty="0" smtClean="0">
                <a:latin typeface="Calibri" panose="020F0502020204030204" pitchFamily="34" charset="0"/>
              </a:rPr>
              <a:t>th</a:t>
            </a:r>
            <a:r>
              <a:rPr lang="en-US" b="1" dirty="0" smtClean="0">
                <a:latin typeface="Calibri" panose="020F0502020204030204" pitchFamily="34" charset="0"/>
              </a:rPr>
              <a:t> or 6</a:t>
            </a:r>
            <a:r>
              <a:rPr lang="en-US" b="1" baseline="30000" dirty="0" smtClean="0">
                <a:latin typeface="Calibri" panose="020F0502020204030204" pitchFamily="34" charset="0"/>
              </a:rPr>
              <a:t>th</a:t>
            </a:r>
            <a:r>
              <a:rPr lang="en-US" b="1" dirty="0" smtClean="0">
                <a:latin typeface="Calibri" panose="020F0502020204030204" pitchFamily="34" charset="0"/>
              </a:rPr>
              <a:t> Month</a:t>
            </a:r>
            <a:endParaRPr lang="en-US" b="1" dirty="0">
              <a:latin typeface="Calibri" panose="020F0502020204030204" pitchFamily="34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9247133" y="5391971"/>
            <a:ext cx="731956" cy="558969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9979089" y="5089856"/>
            <a:ext cx="1996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dirty="0" smtClean="0">
                <a:latin typeface="Calibri" panose="020F0502020204030204" pitchFamily="34" charset="0"/>
              </a:rPr>
              <a:t>Attend next </a:t>
            </a:r>
            <a:r>
              <a:rPr lang="en-US" b="1" dirty="0">
                <a:latin typeface="Calibri" panose="020F0502020204030204" pitchFamily="34" charset="0"/>
              </a:rPr>
              <a:t>combined in-person meeting</a:t>
            </a:r>
          </a:p>
        </p:txBody>
      </p:sp>
    </p:spTree>
    <p:extLst>
      <p:ext uri="{BB962C8B-B14F-4D97-AF65-F5344CB8AC3E}">
        <p14:creationId xmlns:p14="http://schemas.microsoft.com/office/powerpoint/2010/main" val="2384487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387462"/>
            <a:ext cx="4318208" cy="136818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Partnership for </a:t>
            </a:r>
            <a:r>
              <a:rPr lang="en-US" dirty="0"/>
              <a:t>A</a:t>
            </a:r>
            <a:r>
              <a:rPr lang="en-US" dirty="0" smtClean="0"/>
              <a:t>ssisting Health Systems  in Kansas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9086" y="2065346"/>
            <a:ext cx="3624943" cy="812412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1422 Health Systems Team:</a:t>
            </a:r>
          </a:p>
          <a:p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 smtClean="0">
                <a:latin typeface="Calibri" panose="020F0502020204030204" pitchFamily="34" charset="0"/>
              </a:rPr>
              <a:t>Contact Information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 dirty="0" smtClean="0">
              <a:latin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>
                <a:latin typeface="Calibri" panose="020F0502020204030204" pitchFamily="34" charset="0"/>
              </a:rPr>
              <a:t>Dr. Ghazala Perveen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latin typeface="Calibri" panose="020F0502020204030204" pitchFamily="34" charset="0"/>
              </a:rPr>
              <a:t>Health Officer/Director of Science &amp; Surveillance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latin typeface="Calibri" panose="020F0502020204030204" pitchFamily="34" charset="0"/>
              </a:rPr>
              <a:t>Bureau of Health Promotion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latin typeface="Calibri" panose="020F0502020204030204" pitchFamily="34" charset="0"/>
              </a:rPr>
              <a:t>Kansas Department of Health &amp; Environment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>
                <a:latin typeface="Calibri" panose="020F0502020204030204" pitchFamily="34" charset="0"/>
              </a:rPr>
              <a:t>785-296-1949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>
                <a:latin typeface="Calibri" panose="020F0502020204030204" pitchFamily="34" charset="0"/>
                <a:hlinkClick r:id="rId2"/>
              </a:rPr>
              <a:t>gperveen@kdheks.gov</a:t>
            </a:r>
            <a:endParaRPr lang="en-US" dirty="0" smtClean="0">
              <a:latin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" name="6-Point Star 4"/>
          <p:cNvSpPr/>
          <p:nvPr/>
        </p:nvSpPr>
        <p:spPr>
          <a:xfrm>
            <a:off x="2660593" y="4526470"/>
            <a:ext cx="1913647" cy="1839686"/>
          </a:xfrm>
          <a:prstGeom prst="star6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KHC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" name="6-Point Star 5"/>
          <p:cNvSpPr/>
          <p:nvPr/>
        </p:nvSpPr>
        <p:spPr>
          <a:xfrm>
            <a:off x="446964" y="4526470"/>
            <a:ext cx="2058195" cy="1839686"/>
          </a:xfrm>
          <a:prstGeom prst="star6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1422  Grantees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6-Point Star 6"/>
          <p:cNvSpPr/>
          <p:nvPr/>
        </p:nvSpPr>
        <p:spPr>
          <a:xfrm>
            <a:off x="1545770" y="3117828"/>
            <a:ext cx="1918778" cy="1637241"/>
          </a:xfrm>
          <a:prstGeom prst="star6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KDHE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87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3892" y="129453"/>
            <a:ext cx="11495315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1422 Program Strategies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Focusing on Health Systems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Interventions</a:t>
            </a:r>
            <a:endParaRPr lang="en-US" sz="2800" dirty="0"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16" y="1597056"/>
            <a:ext cx="8516823" cy="4039145"/>
          </a:xfrm>
          <a:prstGeom prst="rect">
            <a:avLst/>
          </a:prstGeom>
          <a:noFill/>
          <a:ln w="9525" algn="in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41981" y="5636201"/>
            <a:ext cx="8557157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3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Population Health Outcomes/</a:t>
            </a:r>
          </a:p>
          <a:p>
            <a:pPr algn="ctr"/>
            <a:r>
              <a:rPr lang="en-US" sz="16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3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Functional &amp; Clinical Outcomes</a:t>
            </a:r>
            <a:endParaRPr lang="en-US" sz="1600" b="1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3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3892" y="996890"/>
            <a:ext cx="39734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Calibri" panose="020F0502020204030204" pitchFamily="34" charset="0"/>
              </a:rPr>
              <a:t>Planned Care Model Framework……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1981" y="6220976"/>
            <a:ext cx="66433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Source: Chronic Care Model developed by Ed Wagner, MD, MPH, Director of the MacColl Institute for Healthcare Innovation, Group Health Cooperative. </a:t>
            </a:r>
            <a:endParaRPr lang="en-US" sz="10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04457" y="4963887"/>
            <a:ext cx="3581400" cy="3524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Down Arrow 14"/>
          <p:cNvSpPr/>
          <p:nvPr/>
        </p:nvSpPr>
        <p:spPr>
          <a:xfrm>
            <a:off x="3763680" y="4969103"/>
            <a:ext cx="2079170" cy="639657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9209786" y="1810658"/>
            <a:ext cx="2734992" cy="400231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Strategies are focusing on adoption of systems change within the practices with support from community partners &amp; resources</a:t>
            </a:r>
            <a:endParaRPr lang="en-US" sz="24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644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3892" y="129453"/>
            <a:ext cx="11495315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1422 Program Strategies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Focusing on Health Systems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Interventions</a:t>
            </a:r>
            <a:endParaRPr lang="en-US" sz="2800" dirty="0">
              <a:latin typeface="Calibri" panose="020F0502020204030204" pitchFamily="34" charset="0"/>
            </a:endParaRPr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3347836911"/>
              </p:ext>
            </p:extLst>
          </p:nvPr>
        </p:nvGraphicFramePr>
        <p:xfrm>
          <a:off x="363892" y="1214016"/>
          <a:ext cx="7354709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801398" y="2974205"/>
            <a:ext cx="11255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libri" panose="020F0502020204030204" pitchFamily="34" charset="0"/>
              </a:rPr>
              <a:t>1422 </a:t>
            </a:r>
          </a:p>
          <a:p>
            <a:r>
              <a:rPr lang="en-US" b="1" dirty="0" smtClean="0">
                <a:latin typeface="Calibri" panose="020F0502020204030204" pitchFamily="34" charset="0"/>
              </a:rPr>
              <a:t>Strategies</a:t>
            </a:r>
            <a:endParaRPr lang="en-US" b="1" dirty="0">
              <a:latin typeface="Calibri" panose="020F0502020204030204" pitchFamily="34" charset="0"/>
            </a:endParaRPr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826627168"/>
              </p:ext>
            </p:extLst>
          </p:nvPr>
        </p:nvGraphicFramePr>
        <p:xfrm>
          <a:off x="8882744" y="1133237"/>
          <a:ext cx="2976463" cy="4225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0370975" y="2599685"/>
            <a:ext cx="1586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Bridge Needed</a:t>
            </a:r>
            <a:endParaRPr lang="en-US" b="1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Right Brace 18"/>
          <p:cNvSpPr/>
          <p:nvPr/>
        </p:nvSpPr>
        <p:spPr>
          <a:xfrm>
            <a:off x="7411471" y="2599685"/>
            <a:ext cx="174172" cy="1395372"/>
          </a:xfrm>
          <a:prstGeom prst="rightBrace">
            <a:avLst/>
          </a:prstGeom>
          <a:noFill/>
          <a:ln w="76200">
            <a:solidFill>
              <a:srgbClr val="FF00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8882744" y="3144971"/>
            <a:ext cx="293913" cy="30480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249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3892" y="129453"/>
            <a:ext cx="11495315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1422 Program Strategies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Focusing on Health Systems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Interventions</a:t>
            </a:r>
            <a:endParaRPr lang="en-US" sz="2800" dirty="0">
              <a:latin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37715" y="3020663"/>
            <a:ext cx="11255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libri" panose="020F0502020204030204" pitchFamily="34" charset="0"/>
              </a:rPr>
              <a:t>1422 </a:t>
            </a:r>
          </a:p>
          <a:p>
            <a:r>
              <a:rPr lang="en-US" b="1" dirty="0" smtClean="0">
                <a:latin typeface="Calibri" panose="020F0502020204030204" pitchFamily="34" charset="0"/>
              </a:rPr>
              <a:t>Strategies</a:t>
            </a:r>
            <a:endParaRPr lang="en-US" b="1" dirty="0">
              <a:latin typeface="Calibri" panose="020F0502020204030204" pitchFamily="34" charset="0"/>
            </a:endParaRPr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378925575"/>
              </p:ext>
            </p:extLst>
          </p:nvPr>
        </p:nvGraphicFramePr>
        <p:xfrm>
          <a:off x="6516279" y="1130454"/>
          <a:ext cx="2235835" cy="4225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7432655" y="2599685"/>
            <a:ext cx="1586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Bridge = KHC</a:t>
            </a:r>
            <a:endParaRPr lang="en-US" b="1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Right Brace 18"/>
          <p:cNvSpPr/>
          <p:nvPr/>
        </p:nvSpPr>
        <p:spPr>
          <a:xfrm>
            <a:off x="5055639" y="2784351"/>
            <a:ext cx="174172" cy="1395372"/>
          </a:xfrm>
          <a:prstGeom prst="rightBrace">
            <a:avLst/>
          </a:prstGeom>
          <a:noFill/>
          <a:ln w="76200">
            <a:solidFill>
              <a:srgbClr val="FF00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6516278" y="3177237"/>
            <a:ext cx="293913" cy="30480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676526731"/>
              </p:ext>
            </p:extLst>
          </p:nvPr>
        </p:nvGraphicFramePr>
        <p:xfrm>
          <a:off x="1164770" y="794657"/>
          <a:ext cx="2884715" cy="50351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2538345325"/>
              </p:ext>
            </p:extLst>
          </p:nvPr>
        </p:nvGraphicFramePr>
        <p:xfrm>
          <a:off x="9081042" y="1015998"/>
          <a:ext cx="2523129" cy="44704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7260772" y="5249560"/>
            <a:ext cx="45984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Moving Forward - Partnership between: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b="1" dirty="0" smtClean="0">
                <a:latin typeface="Calibri" panose="020F0502020204030204" pitchFamily="34" charset="0"/>
              </a:rPr>
              <a:t>Public Health &amp; Community Partners (PH)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b="1" dirty="0" smtClean="0">
                <a:latin typeface="Calibri" panose="020F0502020204030204" pitchFamily="34" charset="0"/>
              </a:rPr>
              <a:t>Kansas Healthcare Collaborative (KHC)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b="1" dirty="0" smtClean="0">
                <a:latin typeface="Calibri" panose="020F0502020204030204" pitchFamily="34" charset="0"/>
              </a:rPr>
              <a:t>Health Systems (HS)</a:t>
            </a:r>
            <a:endParaRPr lang="en-US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326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3892" y="129453"/>
            <a:ext cx="11495315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1422 Program Strategies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Focusing on Health Systems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Interventions </a:t>
            </a:r>
            <a:endParaRPr lang="en-US" sz="2800" dirty="0">
              <a:latin typeface="Calibri" panose="020F050202020403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667316"/>
              </p:ext>
            </p:extLst>
          </p:nvPr>
        </p:nvGraphicFramePr>
        <p:xfrm>
          <a:off x="363891" y="741438"/>
          <a:ext cx="11495316" cy="5968048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772681"/>
                <a:gridCol w="7722635"/>
              </a:tblGrid>
              <a:tr h="401562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rPr>
                        <a:t>Strategy</a:t>
                      </a:r>
                      <a:endParaRPr lang="en-US" sz="2400" dirty="0">
                        <a:solidFill>
                          <a:schemeClr val="tx2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Steps Required to Implement the Strategy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284058"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b="1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1) Increase EHR adoption &amp; the use of HIT to improve performance</a:t>
                      </a:r>
                    </a:p>
                    <a:p>
                      <a:pPr marL="91440" indent="0">
                        <a:spcAft>
                          <a:spcPts val="0"/>
                        </a:spcAft>
                        <a:buNone/>
                      </a:pPr>
                      <a:endParaRPr lang="en-US" sz="900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1440"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[Providers adopting &amp; using EHR to improve performance for provision of clinical care to prediabetes &amp; HTN patients in a clinical practice]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Assess the EHR system of the practice – product, its functionalities, query system, report generation process.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n-US" sz="8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Assess the skills of the clinic staff for entering &amp; abstracting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needed data using EHR system functionalities.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n-US" sz="800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Provide training &amp; support for the clinic staff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for entering &amp; abstracting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needed data using EHR system functionalities.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US" sz="800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Community teams supporting for training of clinic staff by vendors if needed.</a:t>
                      </a:r>
                      <a:endParaRPr lang="en-US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33408"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b="1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2) Increase institutionalization &amp; monitoring of aggregated/ standardized quality measures at the provider level</a:t>
                      </a:r>
                    </a:p>
                    <a:p>
                      <a:pPr marL="342900" indent="-342900">
                        <a:spcAft>
                          <a:spcPts val="0"/>
                        </a:spcAft>
                        <a:buFont typeface="+mj-lt"/>
                        <a:buAutoNum type="arabicParenR" startAt="2"/>
                      </a:pPr>
                      <a:endParaRPr lang="en-US" sz="900" baseline="0" dirty="0" smtClean="0">
                        <a:solidFill>
                          <a:schemeClr val="tx2"/>
                        </a:solidFill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[Providers using EHR functionalities (dashboards, lists, care planning, etc.) to monitor standardized clinical quality measures for prediabetes &amp; HTN]</a:t>
                      </a:r>
                      <a:endParaRPr lang="en-US" sz="18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en-US" dirty="0">
                        <a:solidFill>
                          <a:schemeClr val="tx2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Assist clinic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staff in reviewing the standard clinical measures for prediabetes &amp; hypertension.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n-US" sz="800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Assist clinic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staff  to review the process used in clinic for reporting/entering data in EHR system for these standard clinical measures.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n-US" sz="800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Assist clinic staff to make decisions for establishing process for entering, reviewing &amp; monitoring data on these measures for the panel of their hypertension &amp; prediabetes patients – using dashboards, panel lists, care plans, other methods).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n-US" sz="800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Community teams providing models for these processes. </a:t>
                      </a:r>
                      <a:endParaRPr lang="en-US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9487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3030" y="129453"/>
            <a:ext cx="1157617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1422 Program Strategies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Focusing on Health Systems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Interventions</a:t>
            </a:r>
            <a:endParaRPr lang="en-US" sz="2800" dirty="0">
              <a:latin typeface="Calibri" panose="020F050202020403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687983"/>
              </p:ext>
            </p:extLst>
          </p:nvPr>
        </p:nvGraphicFramePr>
        <p:xfrm>
          <a:off x="283029" y="741438"/>
          <a:ext cx="11576178" cy="5887961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799219"/>
                <a:gridCol w="7776959"/>
              </a:tblGrid>
              <a:tr h="577251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rPr>
                        <a:t>Strategy</a:t>
                      </a:r>
                      <a:endParaRPr lang="en-US" sz="2400" dirty="0">
                        <a:solidFill>
                          <a:schemeClr val="tx2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Steps Required to Implement the Strategy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5310710"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AutoNum type="arabicParenR" startAt="3"/>
                      </a:pPr>
                      <a:r>
                        <a:rPr lang="en-US" sz="1800" b="1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Increase engagement of non-physician team members (i.e., nurses, pharmacists, nutritionists, physical therapists &amp; patient navigators/ community health workers) in HTN, diabetes &amp; prediabetes management in community health care systems</a:t>
                      </a:r>
                    </a:p>
                    <a:p>
                      <a:pPr marL="342900" indent="-342900">
                        <a:spcAft>
                          <a:spcPts val="0"/>
                        </a:spcAft>
                        <a:buFont typeface="+mj-lt"/>
                        <a:buAutoNum type="arabicParenR" startAt="3"/>
                      </a:pPr>
                      <a:endParaRPr lang="en-US" sz="900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[Application of multi-disciplinary team approach by providers to better manage HTN and prediabetes patients]</a:t>
                      </a:r>
                      <a:endParaRPr lang="en-US" sz="18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Team-based care is an evidence-based model that comprises the patient &amp; the patient’s primary care provider, and others such as nurses, pharmacists, dietitians, social workers, and community health workers.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n-US" sz="800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These team members supplement the activities of the primary care provider by providing support and sharing responsibility for hypertension care, such as: 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800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274320">
                        <a:spcBef>
                          <a:spcPts val="600"/>
                        </a:spcBef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• Medication management </a:t>
                      </a:r>
                    </a:p>
                    <a:p>
                      <a:pPr marL="274320">
                        <a:spcBef>
                          <a:spcPts val="600"/>
                        </a:spcBef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• Patient follow-up </a:t>
                      </a:r>
                    </a:p>
                    <a:p>
                      <a:pPr marL="274320">
                        <a:spcBef>
                          <a:spcPts val="600"/>
                        </a:spcBef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• Helping patients adhere to their blood pressure control plan </a:t>
                      </a:r>
                    </a:p>
                    <a:p>
                      <a:pPr marL="274320">
                        <a:spcBef>
                          <a:spcPts val="600"/>
                        </a:spcBef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• Monitoring blood pressure routinely </a:t>
                      </a:r>
                    </a:p>
                    <a:p>
                      <a:pPr marL="274320">
                        <a:spcBef>
                          <a:spcPts val="600"/>
                        </a:spcBef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• Taking medications as prescribed </a:t>
                      </a:r>
                    </a:p>
                    <a:p>
                      <a:pPr marL="274320">
                        <a:spcBef>
                          <a:spcPts val="600"/>
                        </a:spcBef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• Reducing sodium in the diet </a:t>
                      </a:r>
                    </a:p>
                    <a:p>
                      <a:pPr marL="274320">
                        <a:spcBef>
                          <a:spcPts val="600"/>
                        </a:spcBef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• Increasing physical activity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1221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3030" y="129453"/>
            <a:ext cx="1157617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1422 Program Strategies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Focusing on Health Systems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Interventions</a:t>
            </a:r>
            <a:endParaRPr lang="en-US" sz="2800" dirty="0">
              <a:latin typeface="Calibri" panose="020F050202020403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931549"/>
              </p:ext>
            </p:extLst>
          </p:nvPr>
        </p:nvGraphicFramePr>
        <p:xfrm>
          <a:off x="283029" y="741438"/>
          <a:ext cx="11576178" cy="5887961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799219"/>
                <a:gridCol w="7776959"/>
              </a:tblGrid>
              <a:tr h="577251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rPr>
                        <a:t>Strategy</a:t>
                      </a:r>
                      <a:endParaRPr lang="en-US" sz="2400" dirty="0">
                        <a:solidFill>
                          <a:schemeClr val="tx2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Steps Required to Implement the Strategy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5310710"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b="1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3) Increase engagement of non-physician team members (i.e., nurses, pharmacists, nutritionists, physical therapists &amp; patient navigators/community health workers) in HTN, diabetes &amp; prediabetes management in community health care systems</a:t>
                      </a:r>
                    </a:p>
                    <a:p>
                      <a:pPr marL="342900" indent="-342900">
                        <a:spcAft>
                          <a:spcPts val="0"/>
                        </a:spcAft>
                        <a:buFont typeface="+mj-lt"/>
                        <a:buAutoNum type="arabicParenR" startAt="3"/>
                      </a:pPr>
                      <a:endParaRPr lang="en-US" sz="900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[Application of multi-disciplinary team approach by providers to better manage HTN and prediabetes patients]</a:t>
                      </a:r>
                      <a:endParaRPr lang="en-US" sz="18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Assist clinic staff in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adopting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 multidisciplinary team-based approach in clinic to improve the effectiveness of hypertension &amp; prediabetes care for patients.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Steps for adopting team based approach include:</a:t>
                      </a:r>
                    </a:p>
                    <a:p>
                      <a:pPr marL="54864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Role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assignments to team members; &amp; </a:t>
                      </a:r>
                    </a:p>
                    <a:p>
                      <a:pPr marL="54864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Development of processes for 1) communication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between team members, 2) use of clinical guidelines by team members including creating algorithms for HTN &amp; prediabetes care, ensuring accuracy of BP measurements,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3)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sharing provider data dashboards, 4) managing patient registries, 5)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consistent monitoring of patient progress, and 6) engagement of patients in their own care.</a:t>
                      </a:r>
                    </a:p>
                    <a:p>
                      <a:pPr marL="54864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800" kern="1200" dirty="0" smtClean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Partner with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community pharmacists, CHWs, Care Coordinators, Wellness Coordinators/Coaches to engage them as a part of the team by linking them with the clinic staff to implement team based approach utilizing non-physician members from outside the clinic.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kern="12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Assist clinic staff and community non-physician team members for developing communication and referral processes between them to improve hypertension &amp; prediabetes care.</a:t>
                      </a:r>
                      <a:endParaRPr lang="en-US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13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3030" y="129453"/>
            <a:ext cx="1157617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1422 Program Strategies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Focusing on Health Systems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Interventions</a:t>
            </a:r>
            <a:endParaRPr lang="en-US" sz="2800" dirty="0">
              <a:latin typeface="Calibri" panose="020F050202020403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639100"/>
              </p:ext>
            </p:extLst>
          </p:nvPr>
        </p:nvGraphicFramePr>
        <p:xfrm>
          <a:off x="283029" y="741438"/>
          <a:ext cx="11576178" cy="6002691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799219"/>
                <a:gridCol w="7776959"/>
              </a:tblGrid>
              <a:tr h="577251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rPr>
                        <a:t>Strategy</a:t>
                      </a:r>
                      <a:endParaRPr lang="en-US" sz="2400" dirty="0">
                        <a:solidFill>
                          <a:schemeClr val="tx2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Steps Required to Implement the Strategy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5310710"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4) Increase use of self-measured blood pressure (SMBP) monitoring tied to clinical support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[Providers establishing process for implementation of self-measured BP monitoring approach to better manage HTN patients]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Assist clinic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staff in developing processes to implement a comprehensive SMBP initiative: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     Action Steps for the clinic staff:</a:t>
                      </a:r>
                    </a:p>
                    <a:p>
                      <a:pPr marL="45720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Prepare care teams to engage patients in SMBP: standardize training; train relevant members of the care team; understand state laws and regulations; implement standardized HTN  treatment protocols &amp; related order sets and referral templates to enable the full care team to titrate medications.</a:t>
                      </a:r>
                    </a:p>
                    <a:p>
                      <a:pPr marL="45720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Select &amp; incorporate clinical support systems for SMBP: use an existing model; establish a secure feedback loop.</a:t>
                      </a:r>
                    </a:p>
                    <a:p>
                      <a:pPr marL="45720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Empowering patients to use SMBP: discuss BP &amp; SMBP; choose device; check accuracy; provide SMBP training; provide written guidance; choose a BP tracking method; subsidize device.</a:t>
                      </a:r>
                    </a:p>
                    <a:p>
                      <a:pPr marL="45720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Encouraging coverage for SMBP: understand health plan reimbursement; laws &amp; regulations; collaborate with partners</a:t>
                      </a:r>
                    </a:p>
                    <a:p>
                      <a:pPr marL="17145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800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Partner with community pharmacists, CHWs &amp; community organizations to connect them with the providers for implementation of SMBP.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TWINE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app</a:t>
                      </a:r>
                      <a:endParaRPr lang="en-US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4640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3030" y="129453"/>
            <a:ext cx="1157617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1422 Program Strategies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Focusing on Health Systems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Interventions</a:t>
            </a:r>
            <a:endParaRPr lang="en-US" sz="2800" dirty="0">
              <a:latin typeface="Calibri" panose="020F050202020403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0743393"/>
              </p:ext>
            </p:extLst>
          </p:nvPr>
        </p:nvGraphicFramePr>
        <p:xfrm>
          <a:off x="283029" y="741438"/>
          <a:ext cx="11576178" cy="5887961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799219"/>
                <a:gridCol w="7776959"/>
              </a:tblGrid>
              <a:tr h="577251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rPr>
                        <a:t>Strategy</a:t>
                      </a:r>
                      <a:endParaRPr lang="en-US" sz="2400" dirty="0">
                        <a:solidFill>
                          <a:schemeClr val="tx2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Steps Required to Implement the Strategy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53107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5)</a:t>
                      </a:r>
                      <a:r>
                        <a:rPr lang="en-US" sz="18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Implement systems to facilitate identification of patients with undiagnosed HTN &amp; people with prediabetes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Action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steps for the clinic staff:</a:t>
                      </a:r>
                    </a:p>
                    <a:p>
                      <a:pPr lvl="0"/>
                      <a:endParaRPr lang="en-US" sz="800" kern="1200" dirty="0" smtClean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Establish clinical criteria for identifying potentially undiagnosed hypertension.</a:t>
                      </a:r>
                    </a:p>
                    <a:p>
                      <a:pPr marL="285750" lvl="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Search EHR data for patients who meet the established clinical criteria.</a:t>
                      </a:r>
                    </a:p>
                    <a:p>
                      <a:pPr marL="285750" lvl="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Implement a plan to diagnose these patients and to treat those with hypertension. </a:t>
                      </a:r>
                    </a:p>
                    <a:p>
                      <a:pPr marL="285750" lvl="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Calculate health practice’s hypertension prevalence and compare clinic data against local, state, or national data.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800" kern="1200" baseline="0" dirty="0" smtClean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Assist clinic staff in developing process to query EHR data to identify patients   with potential undiagnosed hypertension.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US" sz="800" kern="1200" baseline="0" dirty="0" smtClean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Assist clinic staff in developing process for reviewing &amp; following these patients using dashboards, patient lists, care plans, other methods.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US" sz="800" kern="1200" dirty="0" smtClean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Tx/>
                        <a:buChar char="-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Partner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with dentists, ophthalmologists/optometrists &amp; podiatrists in the community to refer patients with high BP to clinic staff for identification  of patients with undiagnosed HTN &amp; proper treatment.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US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434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ed Design Blue 16x9">
  <a:themeElements>
    <a:clrScheme name="Banded Design Blue">
      <a:dk1>
        <a:srgbClr val="404040"/>
      </a:dk1>
      <a:lt1>
        <a:sysClr val="window" lastClr="FFFFFF"/>
      </a:lt1>
      <a:dk2>
        <a:srgbClr val="263050"/>
      </a:dk2>
      <a:lt2>
        <a:srgbClr val="E5E8E8"/>
      </a:lt2>
      <a:accent1>
        <a:srgbClr val="77B142"/>
      </a:accent1>
      <a:accent2>
        <a:srgbClr val="E3C01E"/>
      </a:accent2>
      <a:accent3>
        <a:srgbClr val="0070C0"/>
      </a:accent3>
      <a:accent4>
        <a:srgbClr val="7556A4"/>
      </a:accent4>
      <a:accent5>
        <a:srgbClr val="F08F1E"/>
      </a:accent5>
      <a:accent6>
        <a:srgbClr val="CB3E3A"/>
      </a:accent6>
      <a:hlink>
        <a:srgbClr val="0070C0"/>
      </a:hlink>
      <a:folHlink>
        <a:srgbClr val="7556A4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anded Design Blue">
      <a:dk1>
        <a:srgbClr val="404040"/>
      </a:dk1>
      <a:lt1>
        <a:sysClr val="window" lastClr="FFFFFF"/>
      </a:lt1>
      <a:dk2>
        <a:srgbClr val="263050"/>
      </a:dk2>
      <a:lt2>
        <a:srgbClr val="E5E8E8"/>
      </a:lt2>
      <a:accent1>
        <a:srgbClr val="77B142"/>
      </a:accent1>
      <a:accent2>
        <a:srgbClr val="E3C01E"/>
      </a:accent2>
      <a:accent3>
        <a:srgbClr val="0070C0"/>
      </a:accent3>
      <a:accent4>
        <a:srgbClr val="7556A4"/>
      </a:accent4>
      <a:accent5>
        <a:srgbClr val="F08F1E"/>
      </a:accent5>
      <a:accent6>
        <a:srgbClr val="CB3E3A"/>
      </a:accent6>
      <a:hlink>
        <a:srgbClr val="0070C0"/>
      </a:hlink>
      <a:folHlink>
        <a:srgbClr val="7556A4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 Design Blue">
      <a:dk1>
        <a:srgbClr val="404040"/>
      </a:dk1>
      <a:lt1>
        <a:sysClr val="window" lastClr="FFFFFF"/>
      </a:lt1>
      <a:dk2>
        <a:srgbClr val="263050"/>
      </a:dk2>
      <a:lt2>
        <a:srgbClr val="E5E8E8"/>
      </a:lt2>
      <a:accent1>
        <a:srgbClr val="77B142"/>
      </a:accent1>
      <a:accent2>
        <a:srgbClr val="E3C01E"/>
      </a:accent2>
      <a:accent3>
        <a:srgbClr val="0070C0"/>
      </a:accent3>
      <a:accent4>
        <a:srgbClr val="7556A4"/>
      </a:accent4>
      <a:accent5>
        <a:srgbClr val="F08F1E"/>
      </a:accent5>
      <a:accent6>
        <a:srgbClr val="CB3E3A"/>
      </a:accent6>
      <a:hlink>
        <a:srgbClr val="0070C0"/>
      </a:hlink>
      <a:folHlink>
        <a:srgbClr val="7556A4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4D8109F-05D6-4A26-8F7E-3EF448E6183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Blue banded nature presentation with mountain sunrise photo  (widescreen)</Template>
  <TotalTime>654</TotalTime>
  <Words>1552</Words>
  <Application>Microsoft Office PowerPoint</Application>
  <PresentationFormat>Widescreen</PresentationFormat>
  <Paragraphs>162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Corbel</vt:lpstr>
      <vt:lpstr>Euphemia</vt:lpstr>
      <vt:lpstr>Times New Roman</vt:lpstr>
      <vt:lpstr>Wingdings</vt:lpstr>
      <vt:lpstr>Banded Design Blue 16x9</vt:lpstr>
      <vt:lpstr>Assisting HealthCare Systems in Achieving Hypertension Control &amp; Diabetes Prevention Among Patients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Partnership for Assisting Health Systems  in Kansas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Assisting HealthCare Systems in Achieving Hypertension Control &amp; Diabetes Prevention Among Patients</dc:title>
  <dc:creator>Ghazala Perveen</dc:creator>
  <cp:keywords/>
  <cp:lastModifiedBy>Toni Dixon- Kansas Healthcare Collaborative</cp:lastModifiedBy>
  <cp:revision>42</cp:revision>
  <cp:lastPrinted>2016-10-10T16:12:26Z</cp:lastPrinted>
  <dcterms:created xsi:type="dcterms:W3CDTF">2016-10-07T16:40:11Z</dcterms:created>
  <dcterms:modified xsi:type="dcterms:W3CDTF">2017-09-19T16:18:19Z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TC028952539991</vt:lpwstr>
  </property>
</Properties>
</file>