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notesMasterIdLst>
    <p:notesMasterId r:id="rId42"/>
  </p:notesMasterIdLst>
  <p:sldIdLst>
    <p:sldId id="256" r:id="rId2"/>
    <p:sldId id="257" r:id="rId3"/>
    <p:sldId id="258" r:id="rId4"/>
    <p:sldId id="277" r:id="rId5"/>
    <p:sldId id="259" r:id="rId6"/>
    <p:sldId id="263" r:id="rId7"/>
    <p:sldId id="276" r:id="rId8"/>
    <p:sldId id="264" r:id="rId9"/>
    <p:sldId id="262" r:id="rId10"/>
    <p:sldId id="260" r:id="rId11"/>
    <p:sldId id="294" r:id="rId12"/>
    <p:sldId id="261" r:id="rId13"/>
    <p:sldId id="308" r:id="rId14"/>
    <p:sldId id="307" r:id="rId15"/>
    <p:sldId id="304" r:id="rId16"/>
    <p:sldId id="303" r:id="rId17"/>
    <p:sldId id="305" r:id="rId18"/>
    <p:sldId id="275" r:id="rId19"/>
    <p:sldId id="278" r:id="rId20"/>
    <p:sldId id="288" r:id="rId21"/>
    <p:sldId id="279" r:id="rId22"/>
    <p:sldId id="289" r:id="rId23"/>
    <p:sldId id="290" r:id="rId24"/>
    <p:sldId id="291" r:id="rId25"/>
    <p:sldId id="292" r:id="rId26"/>
    <p:sldId id="293" r:id="rId27"/>
    <p:sldId id="280" r:id="rId28"/>
    <p:sldId id="281" r:id="rId29"/>
    <p:sldId id="283" r:id="rId30"/>
    <p:sldId id="295" r:id="rId31"/>
    <p:sldId id="296" r:id="rId32"/>
    <p:sldId id="297" r:id="rId33"/>
    <p:sldId id="298" r:id="rId34"/>
    <p:sldId id="299" r:id="rId35"/>
    <p:sldId id="300" r:id="rId36"/>
    <p:sldId id="301" r:id="rId37"/>
    <p:sldId id="302" r:id="rId38"/>
    <p:sldId id="285" r:id="rId39"/>
    <p:sldId id="306" r:id="rId40"/>
    <p:sldId id="286"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87"/>
    <a:srgbClr val="4B732F"/>
    <a:srgbClr val="517D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4" autoAdjust="0"/>
    <p:restoredTop sz="94660"/>
  </p:normalViewPr>
  <p:slideViewPr>
    <p:cSldViewPr snapToGrid="0">
      <p:cViewPr varScale="1">
        <p:scale>
          <a:sx n="101" d="100"/>
          <a:sy n="101" d="100"/>
        </p:scale>
        <p:origin x="126" y="138"/>
      </p:cViewPr>
      <p:guideLst>
        <p:guide orient="horz" pos="2160"/>
        <p:guide pos="2880"/>
      </p:guideLst>
    </p:cSldViewPr>
  </p:slideViewPr>
  <p:notesTextViewPr>
    <p:cViewPr>
      <p:scale>
        <a:sx n="1" d="1"/>
        <a:sy n="1" d="1"/>
      </p:scale>
      <p:origin x="0" y="0"/>
    </p:cViewPr>
  </p:notesTextViewPr>
  <p:sorterViewPr>
    <p:cViewPr varScale="1">
      <p:scale>
        <a:sx n="1" d="1"/>
        <a:sy n="1" d="1"/>
      </p:scale>
      <p:origin x="0" y="-27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7221A5-2487-4042-9165-149A131FFC70}" type="datetimeFigureOut">
              <a:rPr lang="en-US" smtClean="0"/>
              <a:t>1/25/2017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924231-B9C6-4C80-824F-606701C8A4AA}" type="slidenum">
              <a:rPr lang="en-US" smtClean="0"/>
              <a:t>‹#›</a:t>
            </a:fld>
            <a:endParaRPr lang="en-US"/>
          </a:p>
        </p:txBody>
      </p:sp>
    </p:spTree>
    <p:extLst>
      <p:ext uri="{BB962C8B-B14F-4D97-AF65-F5344CB8AC3E}">
        <p14:creationId xmlns:p14="http://schemas.microsoft.com/office/powerpoint/2010/main" val="283840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924231-B9C6-4C80-824F-606701C8A4AA}" type="slidenum">
              <a:rPr lang="en-US" smtClean="0"/>
              <a:t>7</a:t>
            </a:fld>
            <a:endParaRPr lang="en-US"/>
          </a:p>
        </p:txBody>
      </p:sp>
    </p:spTree>
    <p:extLst>
      <p:ext uri="{BB962C8B-B14F-4D97-AF65-F5344CB8AC3E}">
        <p14:creationId xmlns:p14="http://schemas.microsoft.com/office/powerpoint/2010/main" val="10776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924231-B9C6-4C80-824F-606701C8A4AA}" type="slidenum">
              <a:rPr lang="en-US" smtClean="0"/>
              <a:t>38</a:t>
            </a:fld>
            <a:endParaRPr lang="en-US"/>
          </a:p>
        </p:txBody>
      </p:sp>
    </p:spTree>
    <p:extLst>
      <p:ext uri="{BB962C8B-B14F-4D97-AF65-F5344CB8AC3E}">
        <p14:creationId xmlns:p14="http://schemas.microsoft.com/office/powerpoint/2010/main" val="3119268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924231-B9C6-4C80-824F-606701C8A4AA}" type="slidenum">
              <a:rPr lang="en-US" smtClean="0"/>
              <a:t>10</a:t>
            </a:fld>
            <a:endParaRPr lang="en-US"/>
          </a:p>
        </p:txBody>
      </p:sp>
    </p:spTree>
    <p:extLst>
      <p:ext uri="{BB962C8B-B14F-4D97-AF65-F5344CB8AC3E}">
        <p14:creationId xmlns:p14="http://schemas.microsoft.com/office/powerpoint/2010/main" val="3494943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924231-B9C6-4C80-824F-606701C8A4AA}" type="slidenum">
              <a:rPr lang="en-US" smtClean="0"/>
              <a:t>18</a:t>
            </a:fld>
            <a:endParaRPr lang="en-US"/>
          </a:p>
        </p:txBody>
      </p:sp>
    </p:spTree>
    <p:extLst>
      <p:ext uri="{BB962C8B-B14F-4D97-AF65-F5344CB8AC3E}">
        <p14:creationId xmlns:p14="http://schemas.microsoft.com/office/powerpoint/2010/main" val="1740268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924231-B9C6-4C80-824F-606701C8A4AA}" type="slidenum">
              <a:rPr lang="en-US" smtClean="0"/>
              <a:t>19</a:t>
            </a:fld>
            <a:endParaRPr lang="en-US"/>
          </a:p>
        </p:txBody>
      </p:sp>
    </p:spTree>
    <p:extLst>
      <p:ext uri="{BB962C8B-B14F-4D97-AF65-F5344CB8AC3E}">
        <p14:creationId xmlns:p14="http://schemas.microsoft.com/office/powerpoint/2010/main" val="2317434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22B3F5-B631-4F45-921D-BD57AC4FD640}" type="slidenum">
              <a:rPr lang="en-US" smtClean="0"/>
              <a:pPr/>
              <a:t>20</a:t>
            </a:fld>
            <a:endParaRPr lang="en-US" dirty="0"/>
          </a:p>
        </p:txBody>
      </p:sp>
    </p:spTree>
    <p:extLst>
      <p:ext uri="{BB962C8B-B14F-4D97-AF65-F5344CB8AC3E}">
        <p14:creationId xmlns:p14="http://schemas.microsoft.com/office/powerpoint/2010/main" val="4162177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22B3F5-B631-4F45-921D-BD57AC4FD640}" type="slidenum">
              <a:rPr lang="en-US" smtClean="0"/>
              <a:pPr/>
              <a:t>22</a:t>
            </a:fld>
            <a:endParaRPr lang="en-US" dirty="0"/>
          </a:p>
        </p:txBody>
      </p:sp>
    </p:spTree>
    <p:extLst>
      <p:ext uri="{BB962C8B-B14F-4D97-AF65-F5344CB8AC3E}">
        <p14:creationId xmlns:p14="http://schemas.microsoft.com/office/powerpoint/2010/main" val="2722902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22B3F5-B631-4F45-921D-BD57AC4FD640}" type="slidenum">
              <a:rPr lang="en-US" smtClean="0"/>
              <a:pPr/>
              <a:t>23</a:t>
            </a:fld>
            <a:endParaRPr lang="en-US" dirty="0"/>
          </a:p>
        </p:txBody>
      </p:sp>
    </p:spTree>
    <p:extLst>
      <p:ext uri="{BB962C8B-B14F-4D97-AF65-F5344CB8AC3E}">
        <p14:creationId xmlns:p14="http://schemas.microsoft.com/office/powerpoint/2010/main" val="2202207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0122B3F5-B631-4F45-921D-BD57AC4FD640}" type="slidenum">
              <a:rPr lang="en-US" smtClean="0"/>
              <a:pPr/>
              <a:t>26</a:t>
            </a:fld>
            <a:endParaRPr lang="en-US" dirty="0"/>
          </a:p>
        </p:txBody>
      </p:sp>
    </p:spTree>
    <p:extLst>
      <p:ext uri="{BB962C8B-B14F-4D97-AF65-F5344CB8AC3E}">
        <p14:creationId xmlns:p14="http://schemas.microsoft.com/office/powerpoint/2010/main" val="1829080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924231-B9C6-4C80-824F-606701C8A4AA}" type="slidenum">
              <a:rPr lang="en-US" smtClean="0"/>
              <a:t>27</a:t>
            </a:fld>
            <a:endParaRPr lang="en-US"/>
          </a:p>
        </p:txBody>
      </p:sp>
    </p:spTree>
    <p:extLst>
      <p:ext uri="{BB962C8B-B14F-4D97-AF65-F5344CB8AC3E}">
        <p14:creationId xmlns:p14="http://schemas.microsoft.com/office/powerpoint/2010/main" val="133623153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2" y="5526169"/>
            <a:ext cx="9143989" cy="1331831"/>
          </a:xfrm>
          <a:prstGeom prst="rect">
            <a:avLst/>
          </a:prstGeom>
          <a:solidFill>
            <a:srgbClr val="4B732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5038" y="680485"/>
            <a:ext cx="7543800" cy="1839432"/>
          </a:xfrm>
        </p:spPr>
        <p:txBody>
          <a:bodyPr anchor="b">
            <a:normAutofit/>
          </a:bodyPr>
          <a:lstStyle>
            <a:lvl1pPr algn="l">
              <a:lnSpc>
                <a:spcPct val="85000"/>
              </a:lnSpc>
              <a:defRPr sz="6000" spc="-50" baseline="0">
                <a:solidFill>
                  <a:schemeClr val="tx1">
                    <a:lumMod val="85000"/>
                    <a:lumOff val="15000"/>
                  </a:schemeClr>
                </a:solidFill>
              </a:defRPr>
            </a:lvl1pPr>
          </a:lstStyle>
          <a:p>
            <a:r>
              <a:rPr lang="en-US" dirty="0"/>
              <a:t>Click to edit Master title style</a:t>
            </a:r>
          </a:p>
        </p:txBody>
      </p:sp>
      <p:cxnSp>
        <p:nvCxnSpPr>
          <p:cNvPr id="9" name="Straight Connector 8"/>
          <p:cNvCxnSpPr/>
          <p:nvPr/>
        </p:nvCxnSpPr>
        <p:spPr>
          <a:xfrm>
            <a:off x="825038" y="2674089"/>
            <a:ext cx="7406640" cy="0"/>
          </a:xfrm>
          <a:prstGeom prst="line">
            <a:avLst/>
          </a:prstGeom>
          <a:ln w="53975">
            <a:solidFill>
              <a:srgbClr val="4B732F"/>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2382" y="5837274"/>
            <a:ext cx="9141619" cy="1020726"/>
          </a:xfrm>
          <a:prstGeom prst="rect">
            <a:avLst/>
          </a:prstGeom>
          <a:solidFill>
            <a:srgbClr val="00206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2" title="Texas Hospital Association/Foundation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14680" y="6067674"/>
            <a:ext cx="1264879" cy="50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title="Oklahoma Hospital Association logo:  &quot;Safe Hospitals. Safe Pastients.&quo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30679" y="5938936"/>
            <a:ext cx="1136627" cy="822960"/>
          </a:xfrm>
          <a:prstGeom prst="rect">
            <a:avLst/>
          </a:prstGeom>
        </p:spPr>
      </p:pic>
      <p:pic>
        <p:nvPicPr>
          <p:cNvPr id="12" name="Picture 5" title="Arkansas Hospital Association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8349" y="5936157"/>
            <a:ext cx="660282" cy="8229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userDrawn="1"/>
        </p:nvSpPr>
        <p:spPr>
          <a:xfrm>
            <a:off x="210971" y="5510244"/>
            <a:ext cx="8722069" cy="369332"/>
          </a:xfrm>
          <a:prstGeom prst="rect">
            <a:avLst/>
          </a:prstGeom>
          <a:noFill/>
        </p:spPr>
        <p:txBody>
          <a:bodyPr wrap="square" rtlCol="0">
            <a:spAutoFit/>
          </a:bodyPr>
          <a:lstStyle/>
          <a:p>
            <a:pPr algn="ctr"/>
            <a:r>
              <a:rPr lang="en-US" dirty="0">
                <a:solidFill>
                  <a:schemeClr val="bg1">
                    <a:lumMod val="85000"/>
                  </a:schemeClr>
                </a:solidFill>
              </a:rPr>
              <a:t>ARKANSAS  </a:t>
            </a:r>
            <a:r>
              <a:rPr lang="en-US" sz="1800" dirty="0">
                <a:solidFill>
                  <a:schemeClr val="accent2">
                    <a:lumMod val="75000"/>
                  </a:schemeClr>
                </a:solidFill>
                <a:sym typeface="Wingdings" panose="05000000000000000000" pitchFamily="2" charset="2"/>
              </a:rPr>
              <a:t></a:t>
            </a:r>
            <a:r>
              <a:rPr lang="en-US" dirty="0">
                <a:solidFill>
                  <a:schemeClr val="bg1">
                    <a:lumMod val="85000"/>
                  </a:schemeClr>
                </a:solidFill>
                <a:sym typeface="Wingdings" panose="05000000000000000000" pitchFamily="2" charset="2"/>
              </a:rPr>
              <a:t>  KANSAS  </a:t>
            </a:r>
            <a:r>
              <a:rPr lang="en-US" sz="1800" dirty="0">
                <a:solidFill>
                  <a:schemeClr val="accent2">
                    <a:lumMod val="75000"/>
                  </a:schemeClr>
                </a:solidFill>
                <a:sym typeface="Wingdings" panose="05000000000000000000" pitchFamily="2" charset="2"/>
              </a:rPr>
              <a:t></a:t>
            </a:r>
            <a:r>
              <a:rPr lang="en-US" dirty="0">
                <a:solidFill>
                  <a:schemeClr val="bg1">
                    <a:lumMod val="85000"/>
                  </a:schemeClr>
                </a:solidFill>
                <a:sym typeface="Wingdings" panose="05000000000000000000" pitchFamily="2" charset="2"/>
              </a:rPr>
              <a:t>  LOUISIANA  </a:t>
            </a:r>
            <a:r>
              <a:rPr lang="en-US" sz="1800" dirty="0">
                <a:solidFill>
                  <a:schemeClr val="accent2">
                    <a:lumMod val="75000"/>
                  </a:schemeClr>
                </a:solidFill>
                <a:sym typeface="Wingdings" panose="05000000000000000000" pitchFamily="2" charset="2"/>
              </a:rPr>
              <a:t></a:t>
            </a:r>
            <a:r>
              <a:rPr lang="en-US" dirty="0">
                <a:solidFill>
                  <a:schemeClr val="bg1">
                    <a:lumMod val="85000"/>
                  </a:schemeClr>
                </a:solidFill>
                <a:sym typeface="Wingdings" panose="05000000000000000000" pitchFamily="2" charset="2"/>
              </a:rPr>
              <a:t>  MISSOURI </a:t>
            </a:r>
            <a:r>
              <a:rPr lang="en-US" baseline="0" dirty="0">
                <a:solidFill>
                  <a:schemeClr val="bg1">
                    <a:lumMod val="85000"/>
                  </a:schemeClr>
                </a:solidFill>
                <a:sym typeface="Wingdings" panose="05000000000000000000" pitchFamily="2" charset="2"/>
              </a:rPr>
              <a:t> </a:t>
            </a:r>
            <a:r>
              <a:rPr lang="en-US" sz="1800" dirty="0">
                <a:solidFill>
                  <a:schemeClr val="accent2">
                    <a:lumMod val="75000"/>
                  </a:schemeClr>
                </a:solidFill>
                <a:sym typeface="Wingdings" panose="05000000000000000000" pitchFamily="2" charset="2"/>
              </a:rPr>
              <a:t></a:t>
            </a:r>
            <a:r>
              <a:rPr lang="en-US" dirty="0">
                <a:solidFill>
                  <a:schemeClr val="bg1">
                    <a:lumMod val="85000"/>
                  </a:schemeClr>
                </a:solidFill>
                <a:sym typeface="Wingdings" panose="05000000000000000000" pitchFamily="2" charset="2"/>
              </a:rPr>
              <a:t>  OKLAHOMA </a:t>
            </a:r>
            <a:r>
              <a:rPr lang="en-US" baseline="0" dirty="0">
                <a:solidFill>
                  <a:schemeClr val="bg1">
                    <a:lumMod val="85000"/>
                  </a:schemeClr>
                </a:solidFill>
                <a:sym typeface="Wingdings" panose="05000000000000000000" pitchFamily="2" charset="2"/>
              </a:rPr>
              <a:t> </a:t>
            </a:r>
            <a:r>
              <a:rPr lang="en-US" sz="1800" dirty="0">
                <a:solidFill>
                  <a:schemeClr val="accent2">
                    <a:lumMod val="75000"/>
                  </a:schemeClr>
                </a:solidFill>
                <a:sym typeface="Wingdings" panose="05000000000000000000" pitchFamily="2" charset="2"/>
              </a:rPr>
              <a:t></a:t>
            </a:r>
            <a:r>
              <a:rPr lang="en-US" dirty="0">
                <a:solidFill>
                  <a:schemeClr val="bg1">
                    <a:lumMod val="85000"/>
                  </a:schemeClr>
                </a:solidFill>
                <a:sym typeface="Wingdings" panose="05000000000000000000" pitchFamily="2" charset="2"/>
              </a:rPr>
              <a:t>  TEXAS</a:t>
            </a:r>
            <a:r>
              <a:rPr lang="en-US" baseline="0" dirty="0">
                <a:solidFill>
                  <a:schemeClr val="bg1">
                    <a:lumMod val="85000"/>
                  </a:schemeClr>
                </a:solidFill>
                <a:sym typeface="Wingdings" panose="05000000000000000000" pitchFamily="2" charset="2"/>
              </a:rPr>
              <a:t> </a:t>
            </a:r>
            <a:endParaRPr lang="en-US" dirty="0">
              <a:solidFill>
                <a:schemeClr val="bg1">
                  <a:lumMod val="85000"/>
                </a:schemeClr>
              </a:solidFill>
            </a:endParaRPr>
          </a:p>
        </p:txBody>
      </p:sp>
      <p:pic>
        <p:nvPicPr>
          <p:cNvPr id="17" name="Picture 16" title="Kansas Healthcare Collaborative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85301" y="6059719"/>
            <a:ext cx="1154099" cy="502920"/>
          </a:xfrm>
          <a:prstGeom prst="rect">
            <a:avLst/>
          </a:prstGeom>
        </p:spPr>
      </p:pic>
      <p:pic>
        <p:nvPicPr>
          <p:cNvPr id="18" name="Picture 17" descr="image" title="Louisiana Hospital Association Research and Education Foundation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86774" y="6049314"/>
            <a:ext cx="2131023" cy="502920"/>
          </a:xfrm>
          <a:prstGeom prst="rect">
            <a:avLst/>
          </a:prstGeom>
        </p:spPr>
      </p:pic>
      <p:pic>
        <p:nvPicPr>
          <p:cNvPr id="19" name="Picture 18" title="Missouri Hospital Association logo"/>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826005" y="6067674"/>
            <a:ext cx="1257300" cy="502920"/>
          </a:xfrm>
          <a:prstGeom prst="rect">
            <a:avLst/>
          </a:prstGeom>
        </p:spPr>
      </p:pic>
      <p:sp>
        <p:nvSpPr>
          <p:cNvPr id="3" name="Subtitle 2"/>
          <p:cNvSpPr>
            <a:spLocks noGrp="1"/>
          </p:cNvSpPr>
          <p:nvPr>
            <p:ph type="subTitle" idx="1"/>
          </p:nvPr>
        </p:nvSpPr>
        <p:spPr>
          <a:xfrm>
            <a:off x="825038" y="4005835"/>
            <a:ext cx="7543800" cy="821346"/>
          </a:xfrm>
        </p:spPr>
        <p:txBody>
          <a:bodyPr lIns="91440" rIns="91440">
            <a:normAutofit/>
          </a:bodyPr>
          <a:lstStyle>
            <a:lvl1pPr marL="0" indent="0" algn="ctr">
              <a:buNone/>
              <a:defRPr sz="2400" cap="none" spc="200" baseline="0">
                <a:solidFill>
                  <a:schemeClr val="bg1">
                    <a:lumMod val="50000"/>
                  </a:schemeClr>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pic>
        <p:nvPicPr>
          <p:cNvPr id="4" name="Picture 3" title="Health Research &amp; Educational Trust logo"/>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717643" y="4853109"/>
            <a:ext cx="1477995" cy="665098"/>
          </a:xfrm>
          <a:prstGeom prst="rect">
            <a:avLst/>
          </a:prstGeom>
        </p:spPr>
      </p:pic>
    </p:spTree>
    <p:extLst>
      <p:ext uri="{BB962C8B-B14F-4D97-AF65-F5344CB8AC3E}">
        <p14:creationId xmlns:p14="http://schemas.microsoft.com/office/powerpoint/2010/main" val="263832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1/25/2017</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7" name="Footer Placeholder 4" title="South Central HIINergy Partners"/>
          <p:cNvSpPr>
            <a:spLocks noGrp="1"/>
          </p:cNvSpPr>
          <p:nvPr>
            <p:ph type="ftr" sz="quarter" idx="3"/>
          </p:nvPr>
        </p:nvSpPr>
        <p:spPr>
          <a:xfrm>
            <a:off x="1796902" y="6347636"/>
            <a:ext cx="5932968" cy="510363"/>
          </a:xfrm>
          <a:prstGeom prst="rect">
            <a:avLst/>
          </a:prstGeom>
        </p:spPr>
        <p:txBody>
          <a:bodyPr vert="horz" lIns="91440" tIns="45720" rIns="91440" bIns="45720" rtlCol="0" anchor="ctr"/>
          <a:lstStyle>
            <a:lvl1pPr algn="ctr">
              <a:defRPr sz="2400" cap="none" baseline="0">
                <a:solidFill>
                  <a:schemeClr val="bg1"/>
                </a:solidFill>
                <a:latin typeface="Franklin Gothic Medium" panose="020B0603020102020204" pitchFamily="34" charset="0"/>
              </a:defRPr>
            </a:lvl1pPr>
          </a:lstStyle>
          <a:p>
            <a:r>
              <a:rPr lang="en-US" b="1" dirty="0">
                <a:solidFill>
                  <a:schemeClr val="accent4">
                    <a:lumMod val="20000"/>
                    <a:lumOff val="80000"/>
                  </a:schemeClr>
                </a:solidFill>
              </a:rPr>
              <a:t>South Central </a:t>
            </a:r>
            <a:r>
              <a:rPr lang="en-US" b="1" dirty="0" err="1">
                <a:solidFill>
                  <a:schemeClr val="accent2"/>
                </a:solidFill>
              </a:rPr>
              <a:t>HIIN</a:t>
            </a:r>
            <a:r>
              <a:rPr lang="en-US" b="1" dirty="0" err="1">
                <a:solidFill>
                  <a:schemeClr val="accent4">
                    <a:lumMod val="20000"/>
                    <a:lumOff val="80000"/>
                  </a:schemeClr>
                </a:solidFill>
              </a:rPr>
              <a:t>ergy</a:t>
            </a:r>
            <a:r>
              <a:rPr lang="en-US" b="1" dirty="0">
                <a:solidFill>
                  <a:schemeClr val="accent4">
                    <a:lumMod val="20000"/>
                    <a:lumOff val="80000"/>
                  </a:schemeClr>
                </a:solidFill>
              </a:rPr>
              <a:t> Partners</a:t>
            </a:r>
          </a:p>
        </p:txBody>
      </p:sp>
    </p:spTree>
    <p:extLst>
      <p:ext uri="{BB962C8B-B14F-4D97-AF65-F5344CB8AC3E}">
        <p14:creationId xmlns:p14="http://schemas.microsoft.com/office/powerpoint/2010/main" val="2945909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1/25/2017</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9" name="Footer Placeholder 4" title="South Central HIINergy Partners"/>
          <p:cNvSpPr>
            <a:spLocks noGrp="1"/>
          </p:cNvSpPr>
          <p:nvPr>
            <p:ph type="ftr" sz="quarter" idx="3"/>
          </p:nvPr>
        </p:nvSpPr>
        <p:spPr>
          <a:xfrm>
            <a:off x="1796902" y="6347636"/>
            <a:ext cx="5932968" cy="510363"/>
          </a:xfrm>
          <a:prstGeom prst="rect">
            <a:avLst/>
          </a:prstGeom>
        </p:spPr>
        <p:txBody>
          <a:bodyPr vert="horz" lIns="91440" tIns="45720" rIns="91440" bIns="45720" rtlCol="0" anchor="ctr"/>
          <a:lstStyle>
            <a:lvl1pPr algn="ctr">
              <a:defRPr sz="2400" cap="none" baseline="0">
                <a:solidFill>
                  <a:schemeClr val="bg1"/>
                </a:solidFill>
                <a:latin typeface="Franklin Gothic Medium" panose="020B0603020102020204" pitchFamily="34" charset="0"/>
              </a:defRPr>
            </a:lvl1pPr>
          </a:lstStyle>
          <a:p>
            <a:r>
              <a:rPr lang="en-US" b="1" dirty="0">
                <a:solidFill>
                  <a:schemeClr val="bg1">
                    <a:lumMod val="85000"/>
                  </a:schemeClr>
                </a:solidFill>
              </a:rPr>
              <a:t>South Central </a:t>
            </a:r>
            <a:r>
              <a:rPr lang="en-US" b="1" i="1" dirty="0" err="1"/>
              <a:t>HIIN</a:t>
            </a:r>
            <a:r>
              <a:rPr lang="en-US" b="1" dirty="0" err="1">
                <a:solidFill>
                  <a:schemeClr val="bg1">
                    <a:lumMod val="85000"/>
                  </a:schemeClr>
                </a:solidFill>
              </a:rPr>
              <a:t>ergy</a:t>
            </a:r>
            <a:r>
              <a:rPr lang="en-US" b="1" dirty="0">
                <a:solidFill>
                  <a:schemeClr val="bg1">
                    <a:lumMod val="85000"/>
                  </a:schemeClr>
                </a:solidFill>
              </a:rPr>
              <a:t> Partners</a:t>
            </a:r>
          </a:p>
        </p:txBody>
      </p:sp>
    </p:spTree>
    <p:extLst>
      <p:ext uri="{BB962C8B-B14F-4D97-AF65-F5344CB8AC3E}">
        <p14:creationId xmlns:p14="http://schemas.microsoft.com/office/powerpoint/2010/main" val="54089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7056" y="549544"/>
            <a:ext cx="7543800" cy="1080588"/>
          </a:xfrm>
        </p:spPr>
        <p:txBody>
          <a:bodyPr/>
          <a:lstStyle/>
          <a:p>
            <a:r>
              <a:rPr lang="en-US" dirty="0"/>
              <a:t>Click to edit Master title style</a:t>
            </a:r>
          </a:p>
        </p:txBody>
      </p:sp>
      <p:sp>
        <p:nvSpPr>
          <p:cNvPr id="3" name="Content Placeholder 2"/>
          <p:cNvSpPr>
            <a:spLocks noGrp="1"/>
          </p:cNvSpPr>
          <p:nvPr>
            <p:ph idx="1"/>
          </p:nvPr>
        </p:nvSpPr>
        <p:spPr>
          <a:xfrm>
            <a:off x="822959" y="1898896"/>
            <a:ext cx="7543801"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4294967295"/>
          </p:nvPr>
        </p:nvSpPr>
        <p:spPr>
          <a:xfrm>
            <a:off x="136699" y="6395917"/>
            <a:ext cx="1500715" cy="428993"/>
          </a:xfrm>
          <a:prstGeom prst="rect">
            <a:avLst/>
          </a:prstGeom>
        </p:spPr>
        <p:txBody>
          <a:bodyPr vert="horz" lIns="91440" tIns="45720" rIns="91440" bIns="45720" rtlCol="0" anchor="ctr"/>
          <a:lstStyle>
            <a:lvl1pPr algn="l">
              <a:defRPr sz="1200">
                <a:solidFill>
                  <a:schemeClr val="bg1"/>
                </a:solidFill>
              </a:defRPr>
            </a:lvl1pPr>
          </a:lstStyle>
          <a:p>
            <a:r>
              <a:rPr lang="en-US" dirty="0"/>
              <a:t>January 25, 2017</a:t>
            </a:r>
          </a:p>
        </p:txBody>
      </p:sp>
      <p:sp>
        <p:nvSpPr>
          <p:cNvPr id="9" name="Slide Number Placeholder 5"/>
          <p:cNvSpPr>
            <a:spLocks noGrp="1"/>
          </p:cNvSpPr>
          <p:nvPr>
            <p:ph type="sldNum" sz="quarter" idx="4294967295"/>
          </p:nvPr>
        </p:nvSpPr>
        <p:spPr>
          <a:xfrm>
            <a:off x="7874750" y="6459785"/>
            <a:ext cx="984019" cy="365125"/>
          </a:xfrm>
          <a:prstGeom prst="rect">
            <a:avLst/>
          </a:prstGeom>
        </p:spPr>
        <p:txBody>
          <a:bodyPr vert="horz" lIns="91440" tIns="45720" rIns="91440" bIns="45720" rtlCol="0" anchor="ctr"/>
          <a:lstStyle>
            <a:lvl1pPr algn="r">
              <a:defRPr sz="1200">
                <a:solidFill>
                  <a:schemeClr val="bg1"/>
                </a:solidFill>
              </a:defRPr>
            </a:lvl1pPr>
          </a:lstStyle>
          <a:p>
            <a:fld id="{2D6516FB-2C3D-421B-A7B1-8EEAA0ADDB39}" type="slidenum">
              <a:rPr lang="en-US" smtClean="0"/>
              <a:pPr/>
              <a:t>‹#›</a:t>
            </a:fld>
            <a:endParaRPr lang="en-US" dirty="0"/>
          </a:p>
        </p:txBody>
      </p:sp>
    </p:spTree>
    <p:extLst>
      <p:ext uri="{BB962C8B-B14F-4D97-AF65-F5344CB8AC3E}">
        <p14:creationId xmlns:p14="http://schemas.microsoft.com/office/powerpoint/2010/main" val="2923552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3" y="6056878"/>
            <a:ext cx="9143987" cy="801122"/>
          </a:xfrm>
          <a:prstGeom prst="rect">
            <a:avLst/>
          </a:prstGeom>
          <a:solidFill>
            <a:srgbClr val="517D3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2383" y="6347636"/>
            <a:ext cx="9141618" cy="510364"/>
          </a:xfrm>
          <a:prstGeom prst="rect">
            <a:avLst/>
          </a:prstGeom>
          <a:solidFill>
            <a:srgbClr val="00206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userDrawn="1"/>
        </p:nvSpPr>
        <p:spPr>
          <a:xfrm>
            <a:off x="136700" y="6057363"/>
            <a:ext cx="8722069" cy="338554"/>
          </a:xfrm>
          <a:prstGeom prst="rect">
            <a:avLst/>
          </a:prstGeom>
          <a:noFill/>
        </p:spPr>
        <p:txBody>
          <a:bodyPr wrap="square" rtlCol="0">
            <a:spAutoFit/>
          </a:bodyPr>
          <a:lstStyle/>
          <a:p>
            <a:pPr algn="ctr"/>
            <a:r>
              <a:rPr lang="en-US" sz="1600" dirty="0">
                <a:solidFill>
                  <a:schemeClr val="bg1">
                    <a:lumMod val="85000"/>
                  </a:schemeClr>
                </a:solidFill>
                <a:latin typeface="Franklin Gothic Medium" panose="020B0603020102020204" pitchFamily="34" charset="0"/>
              </a:rPr>
              <a:t>ARKANSAS  </a:t>
            </a:r>
            <a:r>
              <a:rPr lang="en-US" sz="1600" dirty="0">
                <a:solidFill>
                  <a:schemeClr val="accent2">
                    <a:lumMod val="75000"/>
                  </a:schemeClr>
                </a:solidFill>
                <a:latin typeface="Franklin Gothic Medium" panose="020B0603020102020204" pitchFamily="34" charset="0"/>
                <a:sym typeface="Wingdings" panose="05000000000000000000" pitchFamily="2" charset="2"/>
              </a:rPr>
              <a:t></a:t>
            </a:r>
            <a:r>
              <a:rPr lang="en-US" sz="1600" dirty="0">
                <a:solidFill>
                  <a:schemeClr val="bg1">
                    <a:lumMod val="85000"/>
                  </a:schemeClr>
                </a:solidFill>
                <a:latin typeface="Franklin Gothic Medium" panose="020B0603020102020204" pitchFamily="34" charset="0"/>
                <a:sym typeface="Wingdings" panose="05000000000000000000" pitchFamily="2" charset="2"/>
              </a:rPr>
              <a:t>  KANSAS  </a:t>
            </a:r>
            <a:r>
              <a:rPr lang="en-US" sz="1600" dirty="0">
                <a:solidFill>
                  <a:schemeClr val="accent2">
                    <a:lumMod val="75000"/>
                  </a:schemeClr>
                </a:solidFill>
                <a:latin typeface="Franklin Gothic Medium" panose="020B0603020102020204" pitchFamily="34" charset="0"/>
                <a:sym typeface="Wingdings" panose="05000000000000000000" pitchFamily="2" charset="2"/>
              </a:rPr>
              <a:t></a:t>
            </a:r>
            <a:r>
              <a:rPr lang="en-US" sz="1600" dirty="0">
                <a:solidFill>
                  <a:schemeClr val="bg1">
                    <a:lumMod val="85000"/>
                  </a:schemeClr>
                </a:solidFill>
                <a:latin typeface="Franklin Gothic Medium" panose="020B0603020102020204" pitchFamily="34" charset="0"/>
                <a:sym typeface="Wingdings" panose="05000000000000000000" pitchFamily="2" charset="2"/>
              </a:rPr>
              <a:t>  LOUISIANA  </a:t>
            </a:r>
            <a:r>
              <a:rPr lang="en-US" sz="1600" dirty="0">
                <a:solidFill>
                  <a:schemeClr val="accent2">
                    <a:lumMod val="75000"/>
                  </a:schemeClr>
                </a:solidFill>
                <a:latin typeface="Franklin Gothic Medium" panose="020B0603020102020204" pitchFamily="34" charset="0"/>
                <a:sym typeface="Wingdings" panose="05000000000000000000" pitchFamily="2" charset="2"/>
              </a:rPr>
              <a:t></a:t>
            </a:r>
            <a:r>
              <a:rPr lang="en-US" sz="1600" dirty="0">
                <a:solidFill>
                  <a:schemeClr val="bg1">
                    <a:lumMod val="85000"/>
                  </a:schemeClr>
                </a:solidFill>
                <a:latin typeface="Franklin Gothic Medium" panose="020B0603020102020204" pitchFamily="34" charset="0"/>
                <a:sym typeface="Wingdings" panose="05000000000000000000" pitchFamily="2" charset="2"/>
              </a:rPr>
              <a:t>  MISSOURI </a:t>
            </a:r>
            <a:r>
              <a:rPr lang="en-US" sz="1600" baseline="0" dirty="0">
                <a:solidFill>
                  <a:schemeClr val="bg1">
                    <a:lumMod val="85000"/>
                  </a:schemeClr>
                </a:solidFill>
                <a:latin typeface="Franklin Gothic Medium" panose="020B0603020102020204" pitchFamily="34" charset="0"/>
                <a:sym typeface="Wingdings" panose="05000000000000000000" pitchFamily="2" charset="2"/>
              </a:rPr>
              <a:t> </a:t>
            </a:r>
            <a:r>
              <a:rPr lang="en-US" sz="1600" dirty="0">
                <a:solidFill>
                  <a:schemeClr val="accent2">
                    <a:lumMod val="75000"/>
                  </a:schemeClr>
                </a:solidFill>
                <a:latin typeface="Franklin Gothic Medium" panose="020B0603020102020204" pitchFamily="34" charset="0"/>
                <a:sym typeface="Wingdings" panose="05000000000000000000" pitchFamily="2" charset="2"/>
              </a:rPr>
              <a:t></a:t>
            </a:r>
            <a:r>
              <a:rPr lang="en-US" sz="1600" dirty="0">
                <a:solidFill>
                  <a:schemeClr val="bg1">
                    <a:lumMod val="85000"/>
                  </a:schemeClr>
                </a:solidFill>
                <a:latin typeface="Franklin Gothic Medium" panose="020B0603020102020204" pitchFamily="34" charset="0"/>
                <a:sym typeface="Wingdings" panose="05000000000000000000" pitchFamily="2" charset="2"/>
              </a:rPr>
              <a:t>  OKLAHOMA </a:t>
            </a:r>
            <a:r>
              <a:rPr lang="en-US" sz="1600" baseline="0" dirty="0">
                <a:solidFill>
                  <a:schemeClr val="bg1">
                    <a:lumMod val="85000"/>
                  </a:schemeClr>
                </a:solidFill>
                <a:latin typeface="Franklin Gothic Medium" panose="020B0603020102020204" pitchFamily="34" charset="0"/>
                <a:sym typeface="Wingdings" panose="05000000000000000000" pitchFamily="2" charset="2"/>
              </a:rPr>
              <a:t> </a:t>
            </a:r>
            <a:r>
              <a:rPr lang="en-US" sz="1600" dirty="0">
                <a:solidFill>
                  <a:schemeClr val="accent2">
                    <a:lumMod val="75000"/>
                  </a:schemeClr>
                </a:solidFill>
                <a:latin typeface="Franklin Gothic Medium" panose="020B0603020102020204" pitchFamily="34" charset="0"/>
                <a:sym typeface="Wingdings" panose="05000000000000000000" pitchFamily="2" charset="2"/>
              </a:rPr>
              <a:t></a:t>
            </a:r>
            <a:r>
              <a:rPr lang="en-US" sz="1600" dirty="0">
                <a:solidFill>
                  <a:schemeClr val="bg1">
                    <a:lumMod val="85000"/>
                  </a:schemeClr>
                </a:solidFill>
                <a:latin typeface="Franklin Gothic Medium" panose="020B0603020102020204" pitchFamily="34" charset="0"/>
                <a:sym typeface="Wingdings" panose="05000000000000000000" pitchFamily="2" charset="2"/>
              </a:rPr>
              <a:t>  TEXAS</a:t>
            </a:r>
            <a:r>
              <a:rPr lang="en-US" sz="1600" baseline="0" dirty="0">
                <a:solidFill>
                  <a:schemeClr val="bg1">
                    <a:lumMod val="85000"/>
                  </a:schemeClr>
                </a:solidFill>
                <a:latin typeface="Franklin Gothic Medium" panose="020B0603020102020204" pitchFamily="34" charset="0"/>
                <a:sym typeface="Wingdings" panose="05000000000000000000" pitchFamily="2" charset="2"/>
              </a:rPr>
              <a:t> </a:t>
            </a:r>
            <a:endParaRPr lang="en-US" sz="1600" dirty="0">
              <a:solidFill>
                <a:schemeClr val="bg1">
                  <a:lumMod val="85000"/>
                </a:schemeClr>
              </a:solidFill>
              <a:latin typeface="Franklin Gothic Medium" panose="020B0603020102020204" pitchFamily="34" charset="0"/>
            </a:endParaRPr>
          </a:p>
        </p:txBody>
      </p:sp>
      <p:sp>
        <p:nvSpPr>
          <p:cNvPr id="13" name="Date Placeholder 3"/>
          <p:cNvSpPr>
            <a:spLocks noGrp="1"/>
          </p:cNvSpPr>
          <p:nvPr>
            <p:ph type="dt" sz="half" idx="2"/>
          </p:nvPr>
        </p:nvSpPr>
        <p:spPr>
          <a:xfrm>
            <a:off x="136699" y="6395917"/>
            <a:ext cx="1500715" cy="428993"/>
          </a:xfrm>
          <a:prstGeom prst="rect">
            <a:avLst/>
          </a:prstGeom>
        </p:spPr>
        <p:txBody>
          <a:bodyPr vert="horz" lIns="91440" tIns="45720" rIns="91440" bIns="45720" rtlCol="0" anchor="ctr"/>
          <a:lstStyle>
            <a:lvl1pPr algn="l">
              <a:defRPr sz="1200">
                <a:solidFill>
                  <a:schemeClr val="bg1"/>
                </a:solidFill>
              </a:defRPr>
            </a:lvl1pPr>
          </a:lstStyle>
          <a:p>
            <a:r>
              <a:rPr lang="en-US" dirty="0"/>
              <a:t>Webinar Date</a:t>
            </a:r>
          </a:p>
        </p:txBody>
      </p:sp>
      <p:sp>
        <p:nvSpPr>
          <p:cNvPr id="14" name="Footer Placeholder 4" title="South Central HIINergy Partners"/>
          <p:cNvSpPr>
            <a:spLocks noGrp="1"/>
          </p:cNvSpPr>
          <p:nvPr>
            <p:ph type="ftr" sz="quarter" idx="3"/>
          </p:nvPr>
        </p:nvSpPr>
        <p:spPr>
          <a:xfrm>
            <a:off x="1796902" y="6347636"/>
            <a:ext cx="5932968" cy="510363"/>
          </a:xfrm>
          <a:prstGeom prst="rect">
            <a:avLst/>
          </a:prstGeom>
        </p:spPr>
        <p:txBody>
          <a:bodyPr vert="horz" lIns="91440" tIns="45720" rIns="91440" bIns="45720" rtlCol="0" anchor="ctr"/>
          <a:lstStyle>
            <a:lvl1pPr algn="ctr">
              <a:defRPr sz="2400" cap="none" baseline="0">
                <a:solidFill>
                  <a:schemeClr val="bg1"/>
                </a:solidFill>
                <a:latin typeface="Franklin Gothic Medium" panose="020B0603020102020204" pitchFamily="34" charset="0"/>
              </a:defRPr>
            </a:lvl1pPr>
          </a:lstStyle>
          <a:p>
            <a:r>
              <a:rPr lang="en-US" b="1" dirty="0">
                <a:solidFill>
                  <a:schemeClr val="accent4">
                    <a:lumMod val="20000"/>
                    <a:lumOff val="80000"/>
                  </a:schemeClr>
                </a:solidFill>
              </a:rPr>
              <a:t>South Central </a:t>
            </a:r>
            <a:r>
              <a:rPr lang="en-US" b="1" dirty="0" err="1">
                <a:solidFill>
                  <a:schemeClr val="accent2"/>
                </a:solidFill>
              </a:rPr>
              <a:t>HIIN</a:t>
            </a:r>
            <a:r>
              <a:rPr lang="en-US" b="1" dirty="0" err="1">
                <a:solidFill>
                  <a:schemeClr val="accent4">
                    <a:lumMod val="20000"/>
                    <a:lumOff val="80000"/>
                  </a:schemeClr>
                </a:solidFill>
              </a:rPr>
              <a:t>ergy</a:t>
            </a:r>
            <a:r>
              <a:rPr lang="en-US" b="1" dirty="0">
                <a:solidFill>
                  <a:schemeClr val="accent4">
                    <a:lumMod val="20000"/>
                    <a:lumOff val="80000"/>
                  </a:schemeClr>
                </a:solidFill>
              </a:rPr>
              <a:t> Partners</a:t>
            </a:r>
          </a:p>
        </p:txBody>
      </p:sp>
      <p:sp>
        <p:nvSpPr>
          <p:cNvPr id="15" name="Slide Number Placeholder 5"/>
          <p:cNvSpPr>
            <a:spLocks noGrp="1"/>
          </p:cNvSpPr>
          <p:nvPr>
            <p:ph type="sldNum" sz="quarter" idx="4"/>
          </p:nvPr>
        </p:nvSpPr>
        <p:spPr>
          <a:xfrm>
            <a:off x="7874750" y="6459785"/>
            <a:ext cx="984019" cy="365125"/>
          </a:xfrm>
          <a:prstGeom prst="rect">
            <a:avLst/>
          </a:prstGeom>
        </p:spPr>
        <p:txBody>
          <a:bodyPr vert="horz" lIns="91440" tIns="45720" rIns="91440" bIns="45720" rtlCol="0" anchor="ctr"/>
          <a:lstStyle>
            <a:lvl1pPr algn="r">
              <a:defRPr sz="1200">
                <a:solidFill>
                  <a:schemeClr val="bg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49292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p:cNvSpPr txBox="1"/>
          <p:nvPr userDrawn="1"/>
        </p:nvSpPr>
        <p:spPr>
          <a:xfrm>
            <a:off x="136700" y="6057363"/>
            <a:ext cx="8722069" cy="338554"/>
          </a:xfrm>
          <a:prstGeom prst="rect">
            <a:avLst/>
          </a:prstGeom>
          <a:noFill/>
        </p:spPr>
        <p:txBody>
          <a:bodyPr wrap="square" rtlCol="0">
            <a:spAutoFit/>
          </a:bodyPr>
          <a:lstStyle/>
          <a:p>
            <a:pPr algn="ctr"/>
            <a:r>
              <a:rPr lang="en-US" sz="1600" dirty="0">
                <a:solidFill>
                  <a:schemeClr val="bg1">
                    <a:lumMod val="85000"/>
                  </a:schemeClr>
                </a:solidFill>
                <a:latin typeface="Franklin Gothic Medium" panose="020B0603020102020204" pitchFamily="34" charset="0"/>
              </a:rPr>
              <a:t>ARKANSAS  </a:t>
            </a:r>
            <a:r>
              <a:rPr lang="en-US" sz="1600" dirty="0">
                <a:solidFill>
                  <a:schemeClr val="accent2">
                    <a:lumMod val="75000"/>
                  </a:schemeClr>
                </a:solidFill>
                <a:latin typeface="Franklin Gothic Medium" panose="020B0603020102020204" pitchFamily="34" charset="0"/>
                <a:sym typeface="Wingdings" panose="05000000000000000000" pitchFamily="2" charset="2"/>
              </a:rPr>
              <a:t></a:t>
            </a:r>
            <a:r>
              <a:rPr lang="en-US" sz="1600" dirty="0">
                <a:solidFill>
                  <a:schemeClr val="bg1">
                    <a:lumMod val="85000"/>
                  </a:schemeClr>
                </a:solidFill>
                <a:latin typeface="Franklin Gothic Medium" panose="020B0603020102020204" pitchFamily="34" charset="0"/>
                <a:sym typeface="Wingdings" panose="05000000000000000000" pitchFamily="2" charset="2"/>
              </a:rPr>
              <a:t>  KANSAS  </a:t>
            </a:r>
            <a:r>
              <a:rPr lang="en-US" sz="1600" dirty="0">
                <a:solidFill>
                  <a:schemeClr val="accent2">
                    <a:lumMod val="75000"/>
                  </a:schemeClr>
                </a:solidFill>
                <a:latin typeface="Franklin Gothic Medium" panose="020B0603020102020204" pitchFamily="34" charset="0"/>
                <a:sym typeface="Wingdings" panose="05000000000000000000" pitchFamily="2" charset="2"/>
              </a:rPr>
              <a:t></a:t>
            </a:r>
            <a:r>
              <a:rPr lang="en-US" sz="1600" dirty="0">
                <a:solidFill>
                  <a:schemeClr val="bg1">
                    <a:lumMod val="85000"/>
                  </a:schemeClr>
                </a:solidFill>
                <a:latin typeface="Franklin Gothic Medium" panose="020B0603020102020204" pitchFamily="34" charset="0"/>
                <a:sym typeface="Wingdings" panose="05000000000000000000" pitchFamily="2" charset="2"/>
              </a:rPr>
              <a:t>  LOUISIANA  </a:t>
            </a:r>
            <a:r>
              <a:rPr lang="en-US" sz="1600" dirty="0">
                <a:solidFill>
                  <a:schemeClr val="accent2">
                    <a:lumMod val="75000"/>
                  </a:schemeClr>
                </a:solidFill>
                <a:latin typeface="Franklin Gothic Medium" panose="020B0603020102020204" pitchFamily="34" charset="0"/>
                <a:sym typeface="Wingdings" panose="05000000000000000000" pitchFamily="2" charset="2"/>
              </a:rPr>
              <a:t></a:t>
            </a:r>
            <a:r>
              <a:rPr lang="en-US" sz="1600" dirty="0">
                <a:solidFill>
                  <a:schemeClr val="bg1">
                    <a:lumMod val="85000"/>
                  </a:schemeClr>
                </a:solidFill>
                <a:latin typeface="Franklin Gothic Medium" panose="020B0603020102020204" pitchFamily="34" charset="0"/>
                <a:sym typeface="Wingdings" panose="05000000000000000000" pitchFamily="2" charset="2"/>
              </a:rPr>
              <a:t>  MISSOURI </a:t>
            </a:r>
            <a:r>
              <a:rPr lang="en-US" sz="1600" baseline="0" dirty="0">
                <a:solidFill>
                  <a:schemeClr val="bg1">
                    <a:lumMod val="85000"/>
                  </a:schemeClr>
                </a:solidFill>
                <a:latin typeface="Franklin Gothic Medium" panose="020B0603020102020204" pitchFamily="34" charset="0"/>
                <a:sym typeface="Wingdings" panose="05000000000000000000" pitchFamily="2" charset="2"/>
              </a:rPr>
              <a:t> </a:t>
            </a:r>
            <a:r>
              <a:rPr lang="en-US" sz="1600" dirty="0">
                <a:solidFill>
                  <a:schemeClr val="accent2">
                    <a:lumMod val="75000"/>
                  </a:schemeClr>
                </a:solidFill>
                <a:latin typeface="Franklin Gothic Medium" panose="020B0603020102020204" pitchFamily="34" charset="0"/>
                <a:sym typeface="Wingdings" panose="05000000000000000000" pitchFamily="2" charset="2"/>
              </a:rPr>
              <a:t></a:t>
            </a:r>
            <a:r>
              <a:rPr lang="en-US" sz="1600" dirty="0">
                <a:solidFill>
                  <a:schemeClr val="bg1">
                    <a:lumMod val="85000"/>
                  </a:schemeClr>
                </a:solidFill>
                <a:latin typeface="Franklin Gothic Medium" panose="020B0603020102020204" pitchFamily="34" charset="0"/>
                <a:sym typeface="Wingdings" panose="05000000000000000000" pitchFamily="2" charset="2"/>
              </a:rPr>
              <a:t>  OKLAHOMA </a:t>
            </a:r>
            <a:r>
              <a:rPr lang="en-US" sz="1600" baseline="0" dirty="0">
                <a:solidFill>
                  <a:schemeClr val="bg1">
                    <a:lumMod val="85000"/>
                  </a:schemeClr>
                </a:solidFill>
                <a:latin typeface="Franklin Gothic Medium" panose="020B0603020102020204" pitchFamily="34" charset="0"/>
                <a:sym typeface="Wingdings" panose="05000000000000000000" pitchFamily="2" charset="2"/>
              </a:rPr>
              <a:t> </a:t>
            </a:r>
            <a:r>
              <a:rPr lang="en-US" sz="1600" dirty="0">
                <a:solidFill>
                  <a:schemeClr val="accent2">
                    <a:lumMod val="75000"/>
                  </a:schemeClr>
                </a:solidFill>
                <a:latin typeface="Franklin Gothic Medium" panose="020B0603020102020204" pitchFamily="34" charset="0"/>
                <a:sym typeface="Wingdings" panose="05000000000000000000" pitchFamily="2" charset="2"/>
              </a:rPr>
              <a:t></a:t>
            </a:r>
            <a:r>
              <a:rPr lang="en-US" sz="1600" dirty="0">
                <a:solidFill>
                  <a:schemeClr val="bg1">
                    <a:lumMod val="85000"/>
                  </a:schemeClr>
                </a:solidFill>
                <a:latin typeface="Franklin Gothic Medium" panose="020B0603020102020204" pitchFamily="34" charset="0"/>
                <a:sym typeface="Wingdings" panose="05000000000000000000" pitchFamily="2" charset="2"/>
              </a:rPr>
              <a:t>  TEXAS</a:t>
            </a:r>
            <a:r>
              <a:rPr lang="en-US" sz="1600" baseline="0" dirty="0">
                <a:solidFill>
                  <a:schemeClr val="bg1">
                    <a:lumMod val="85000"/>
                  </a:schemeClr>
                </a:solidFill>
                <a:latin typeface="Franklin Gothic Medium" panose="020B0603020102020204" pitchFamily="34" charset="0"/>
                <a:sym typeface="Wingdings" panose="05000000000000000000" pitchFamily="2" charset="2"/>
              </a:rPr>
              <a:t> </a:t>
            </a:r>
            <a:endParaRPr lang="en-US" sz="1600" dirty="0">
              <a:solidFill>
                <a:schemeClr val="bg1">
                  <a:lumMod val="85000"/>
                </a:schemeClr>
              </a:solidFill>
              <a:latin typeface="Franklin Gothic Medium" panose="020B0603020102020204" pitchFamily="34" charset="0"/>
            </a:endParaRPr>
          </a:p>
        </p:txBody>
      </p:sp>
      <p:sp>
        <p:nvSpPr>
          <p:cNvPr id="12" name="Date Placeholder 3"/>
          <p:cNvSpPr>
            <a:spLocks noGrp="1"/>
          </p:cNvSpPr>
          <p:nvPr>
            <p:ph type="dt" sz="half" idx="10"/>
          </p:nvPr>
        </p:nvSpPr>
        <p:spPr>
          <a:xfrm>
            <a:off x="136699" y="6395917"/>
            <a:ext cx="1500715" cy="428993"/>
          </a:xfrm>
          <a:prstGeom prst="rect">
            <a:avLst/>
          </a:prstGeom>
        </p:spPr>
        <p:txBody>
          <a:bodyPr vert="horz" lIns="91440" tIns="45720" rIns="91440" bIns="45720" rtlCol="0" anchor="ctr"/>
          <a:lstStyle>
            <a:lvl1pPr algn="l">
              <a:defRPr sz="1200">
                <a:solidFill>
                  <a:schemeClr val="bg1"/>
                </a:solidFill>
              </a:defRPr>
            </a:lvl1pPr>
          </a:lstStyle>
          <a:p>
            <a:r>
              <a:rPr lang="en-US" dirty="0"/>
              <a:t>Webinar Date</a:t>
            </a:r>
          </a:p>
        </p:txBody>
      </p:sp>
      <p:sp>
        <p:nvSpPr>
          <p:cNvPr id="13" name="Footer Placeholder 4" title="South Central HIINergy Partners"/>
          <p:cNvSpPr>
            <a:spLocks noGrp="1"/>
          </p:cNvSpPr>
          <p:nvPr>
            <p:ph type="ftr" sz="quarter" idx="3"/>
          </p:nvPr>
        </p:nvSpPr>
        <p:spPr>
          <a:xfrm>
            <a:off x="1796902" y="6347636"/>
            <a:ext cx="5932968" cy="510363"/>
          </a:xfrm>
          <a:prstGeom prst="rect">
            <a:avLst/>
          </a:prstGeom>
        </p:spPr>
        <p:txBody>
          <a:bodyPr vert="horz" lIns="91440" tIns="45720" rIns="91440" bIns="45720" rtlCol="0" anchor="ctr"/>
          <a:lstStyle>
            <a:lvl1pPr algn="ctr">
              <a:defRPr sz="2400" cap="none" baseline="0">
                <a:solidFill>
                  <a:schemeClr val="bg1"/>
                </a:solidFill>
                <a:latin typeface="Franklin Gothic Medium" panose="020B0603020102020204" pitchFamily="34" charset="0"/>
              </a:defRPr>
            </a:lvl1pPr>
          </a:lstStyle>
          <a:p>
            <a:r>
              <a:rPr lang="en-US" b="1" dirty="0">
                <a:solidFill>
                  <a:schemeClr val="accent4">
                    <a:lumMod val="20000"/>
                    <a:lumOff val="80000"/>
                  </a:schemeClr>
                </a:solidFill>
              </a:rPr>
              <a:t>South Central </a:t>
            </a:r>
            <a:r>
              <a:rPr lang="en-US" b="1" dirty="0" err="1">
                <a:solidFill>
                  <a:schemeClr val="accent2"/>
                </a:solidFill>
              </a:rPr>
              <a:t>HIIN</a:t>
            </a:r>
            <a:r>
              <a:rPr lang="en-US" b="1" dirty="0" err="1">
                <a:solidFill>
                  <a:schemeClr val="accent4">
                    <a:lumMod val="20000"/>
                    <a:lumOff val="80000"/>
                  </a:schemeClr>
                </a:solidFill>
              </a:rPr>
              <a:t>ergy</a:t>
            </a:r>
            <a:r>
              <a:rPr lang="en-US" b="1" dirty="0">
                <a:solidFill>
                  <a:schemeClr val="accent4">
                    <a:lumMod val="20000"/>
                    <a:lumOff val="80000"/>
                  </a:schemeClr>
                </a:solidFill>
              </a:rPr>
              <a:t> Partners</a:t>
            </a:r>
          </a:p>
        </p:txBody>
      </p:sp>
      <p:sp>
        <p:nvSpPr>
          <p:cNvPr id="14" name="Slide Number Placeholder 5"/>
          <p:cNvSpPr>
            <a:spLocks noGrp="1"/>
          </p:cNvSpPr>
          <p:nvPr>
            <p:ph type="sldNum" sz="quarter" idx="4"/>
          </p:nvPr>
        </p:nvSpPr>
        <p:spPr>
          <a:xfrm>
            <a:off x="7874750" y="6459785"/>
            <a:ext cx="984019" cy="365125"/>
          </a:xfrm>
          <a:prstGeom prst="rect">
            <a:avLst/>
          </a:prstGeom>
        </p:spPr>
        <p:txBody>
          <a:bodyPr vert="horz" lIns="91440" tIns="45720" rIns="91440" bIns="45720" rtlCol="0" anchor="ctr"/>
          <a:lstStyle>
            <a:lvl1pPr algn="r">
              <a:defRPr sz="1200">
                <a:solidFill>
                  <a:schemeClr val="bg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29437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userDrawn="1"/>
        </p:nvSpPr>
        <p:spPr>
          <a:xfrm>
            <a:off x="136700" y="6057363"/>
            <a:ext cx="8722069" cy="338554"/>
          </a:xfrm>
          <a:prstGeom prst="rect">
            <a:avLst/>
          </a:prstGeom>
          <a:noFill/>
        </p:spPr>
        <p:txBody>
          <a:bodyPr wrap="square" rtlCol="0">
            <a:spAutoFit/>
          </a:bodyPr>
          <a:lstStyle/>
          <a:p>
            <a:pPr algn="ctr"/>
            <a:r>
              <a:rPr lang="en-US" sz="1600" dirty="0">
                <a:solidFill>
                  <a:schemeClr val="bg1">
                    <a:lumMod val="85000"/>
                  </a:schemeClr>
                </a:solidFill>
                <a:latin typeface="Franklin Gothic Medium" panose="020B0603020102020204" pitchFamily="34" charset="0"/>
              </a:rPr>
              <a:t>ARKANSAS  </a:t>
            </a:r>
            <a:r>
              <a:rPr lang="en-US" sz="1600" dirty="0">
                <a:solidFill>
                  <a:schemeClr val="accent2">
                    <a:lumMod val="75000"/>
                  </a:schemeClr>
                </a:solidFill>
                <a:latin typeface="Franklin Gothic Medium" panose="020B0603020102020204" pitchFamily="34" charset="0"/>
                <a:sym typeface="Wingdings" panose="05000000000000000000" pitchFamily="2" charset="2"/>
              </a:rPr>
              <a:t></a:t>
            </a:r>
            <a:r>
              <a:rPr lang="en-US" sz="1600" dirty="0">
                <a:solidFill>
                  <a:schemeClr val="bg1">
                    <a:lumMod val="85000"/>
                  </a:schemeClr>
                </a:solidFill>
                <a:latin typeface="Franklin Gothic Medium" panose="020B0603020102020204" pitchFamily="34" charset="0"/>
                <a:sym typeface="Wingdings" panose="05000000000000000000" pitchFamily="2" charset="2"/>
              </a:rPr>
              <a:t>  KANSAS  </a:t>
            </a:r>
            <a:r>
              <a:rPr lang="en-US" sz="1600" dirty="0">
                <a:solidFill>
                  <a:schemeClr val="accent2">
                    <a:lumMod val="75000"/>
                  </a:schemeClr>
                </a:solidFill>
                <a:latin typeface="Franklin Gothic Medium" panose="020B0603020102020204" pitchFamily="34" charset="0"/>
                <a:sym typeface="Wingdings" panose="05000000000000000000" pitchFamily="2" charset="2"/>
              </a:rPr>
              <a:t></a:t>
            </a:r>
            <a:r>
              <a:rPr lang="en-US" sz="1600" dirty="0">
                <a:solidFill>
                  <a:schemeClr val="bg1">
                    <a:lumMod val="85000"/>
                  </a:schemeClr>
                </a:solidFill>
                <a:latin typeface="Franklin Gothic Medium" panose="020B0603020102020204" pitchFamily="34" charset="0"/>
                <a:sym typeface="Wingdings" panose="05000000000000000000" pitchFamily="2" charset="2"/>
              </a:rPr>
              <a:t>  LOUISIANA  </a:t>
            </a:r>
            <a:r>
              <a:rPr lang="en-US" sz="1600" dirty="0">
                <a:solidFill>
                  <a:schemeClr val="accent2">
                    <a:lumMod val="75000"/>
                  </a:schemeClr>
                </a:solidFill>
                <a:latin typeface="Franklin Gothic Medium" panose="020B0603020102020204" pitchFamily="34" charset="0"/>
                <a:sym typeface="Wingdings" panose="05000000000000000000" pitchFamily="2" charset="2"/>
              </a:rPr>
              <a:t></a:t>
            </a:r>
            <a:r>
              <a:rPr lang="en-US" sz="1600" dirty="0">
                <a:solidFill>
                  <a:schemeClr val="bg1">
                    <a:lumMod val="85000"/>
                  </a:schemeClr>
                </a:solidFill>
                <a:latin typeface="Franklin Gothic Medium" panose="020B0603020102020204" pitchFamily="34" charset="0"/>
                <a:sym typeface="Wingdings" panose="05000000000000000000" pitchFamily="2" charset="2"/>
              </a:rPr>
              <a:t>  MISSOURI </a:t>
            </a:r>
            <a:r>
              <a:rPr lang="en-US" sz="1600" baseline="0" dirty="0">
                <a:solidFill>
                  <a:schemeClr val="bg1">
                    <a:lumMod val="85000"/>
                  </a:schemeClr>
                </a:solidFill>
                <a:latin typeface="Franklin Gothic Medium" panose="020B0603020102020204" pitchFamily="34" charset="0"/>
                <a:sym typeface="Wingdings" panose="05000000000000000000" pitchFamily="2" charset="2"/>
              </a:rPr>
              <a:t> </a:t>
            </a:r>
            <a:r>
              <a:rPr lang="en-US" sz="1600" dirty="0">
                <a:solidFill>
                  <a:schemeClr val="accent2">
                    <a:lumMod val="75000"/>
                  </a:schemeClr>
                </a:solidFill>
                <a:latin typeface="Franklin Gothic Medium" panose="020B0603020102020204" pitchFamily="34" charset="0"/>
                <a:sym typeface="Wingdings" panose="05000000000000000000" pitchFamily="2" charset="2"/>
              </a:rPr>
              <a:t></a:t>
            </a:r>
            <a:r>
              <a:rPr lang="en-US" sz="1600" dirty="0">
                <a:solidFill>
                  <a:schemeClr val="bg1">
                    <a:lumMod val="85000"/>
                  </a:schemeClr>
                </a:solidFill>
                <a:latin typeface="Franklin Gothic Medium" panose="020B0603020102020204" pitchFamily="34" charset="0"/>
                <a:sym typeface="Wingdings" panose="05000000000000000000" pitchFamily="2" charset="2"/>
              </a:rPr>
              <a:t>  OKLAHOMA </a:t>
            </a:r>
            <a:r>
              <a:rPr lang="en-US" sz="1600" baseline="0" dirty="0">
                <a:solidFill>
                  <a:schemeClr val="bg1">
                    <a:lumMod val="85000"/>
                  </a:schemeClr>
                </a:solidFill>
                <a:latin typeface="Franklin Gothic Medium" panose="020B0603020102020204" pitchFamily="34" charset="0"/>
                <a:sym typeface="Wingdings" panose="05000000000000000000" pitchFamily="2" charset="2"/>
              </a:rPr>
              <a:t> </a:t>
            </a:r>
            <a:r>
              <a:rPr lang="en-US" sz="1600" dirty="0">
                <a:solidFill>
                  <a:schemeClr val="accent2">
                    <a:lumMod val="75000"/>
                  </a:schemeClr>
                </a:solidFill>
                <a:latin typeface="Franklin Gothic Medium" panose="020B0603020102020204" pitchFamily="34" charset="0"/>
                <a:sym typeface="Wingdings" panose="05000000000000000000" pitchFamily="2" charset="2"/>
              </a:rPr>
              <a:t></a:t>
            </a:r>
            <a:r>
              <a:rPr lang="en-US" sz="1600" dirty="0">
                <a:solidFill>
                  <a:schemeClr val="bg1">
                    <a:lumMod val="85000"/>
                  </a:schemeClr>
                </a:solidFill>
                <a:latin typeface="Franklin Gothic Medium" panose="020B0603020102020204" pitchFamily="34" charset="0"/>
                <a:sym typeface="Wingdings" panose="05000000000000000000" pitchFamily="2" charset="2"/>
              </a:rPr>
              <a:t>  TEXAS</a:t>
            </a:r>
            <a:r>
              <a:rPr lang="en-US" sz="1600" baseline="0" dirty="0">
                <a:solidFill>
                  <a:schemeClr val="bg1">
                    <a:lumMod val="85000"/>
                  </a:schemeClr>
                </a:solidFill>
                <a:latin typeface="Franklin Gothic Medium" panose="020B0603020102020204" pitchFamily="34" charset="0"/>
                <a:sym typeface="Wingdings" panose="05000000000000000000" pitchFamily="2" charset="2"/>
              </a:rPr>
              <a:t> </a:t>
            </a:r>
            <a:endParaRPr lang="en-US" sz="1600" dirty="0">
              <a:solidFill>
                <a:schemeClr val="bg1">
                  <a:lumMod val="85000"/>
                </a:schemeClr>
              </a:solidFill>
              <a:latin typeface="Franklin Gothic Medium" panose="020B0603020102020204" pitchFamily="34" charset="0"/>
            </a:endParaRPr>
          </a:p>
        </p:txBody>
      </p:sp>
      <p:sp>
        <p:nvSpPr>
          <p:cNvPr id="14" name="Date Placeholder 3"/>
          <p:cNvSpPr>
            <a:spLocks noGrp="1"/>
          </p:cNvSpPr>
          <p:nvPr>
            <p:ph type="dt" sz="half" idx="10"/>
          </p:nvPr>
        </p:nvSpPr>
        <p:spPr>
          <a:xfrm>
            <a:off x="136699" y="6395917"/>
            <a:ext cx="1500715" cy="428993"/>
          </a:xfrm>
          <a:prstGeom prst="rect">
            <a:avLst/>
          </a:prstGeom>
        </p:spPr>
        <p:txBody>
          <a:bodyPr vert="horz" lIns="91440" tIns="45720" rIns="91440" bIns="45720" rtlCol="0" anchor="ctr"/>
          <a:lstStyle>
            <a:lvl1pPr algn="l">
              <a:defRPr sz="1200">
                <a:solidFill>
                  <a:schemeClr val="bg1"/>
                </a:solidFill>
              </a:defRPr>
            </a:lvl1pPr>
          </a:lstStyle>
          <a:p>
            <a:r>
              <a:rPr lang="en-US" dirty="0"/>
              <a:t>Webinar Date</a:t>
            </a:r>
          </a:p>
        </p:txBody>
      </p:sp>
      <p:sp>
        <p:nvSpPr>
          <p:cNvPr id="15" name="Footer Placeholder 4" title="South Central HIINergy Partners"/>
          <p:cNvSpPr>
            <a:spLocks noGrp="1"/>
          </p:cNvSpPr>
          <p:nvPr>
            <p:ph type="ftr" sz="quarter" idx="11"/>
          </p:nvPr>
        </p:nvSpPr>
        <p:spPr>
          <a:xfrm>
            <a:off x="1796902" y="6347636"/>
            <a:ext cx="5932968" cy="510363"/>
          </a:xfrm>
          <a:prstGeom prst="rect">
            <a:avLst/>
          </a:prstGeom>
        </p:spPr>
        <p:txBody>
          <a:bodyPr vert="horz" lIns="91440" tIns="45720" rIns="91440" bIns="45720" rtlCol="0" anchor="ctr"/>
          <a:lstStyle>
            <a:lvl1pPr algn="ctr">
              <a:defRPr sz="2400" cap="none" baseline="0">
                <a:solidFill>
                  <a:schemeClr val="bg1"/>
                </a:solidFill>
                <a:latin typeface="Franklin Gothic Medium" panose="020B0603020102020204" pitchFamily="34" charset="0"/>
              </a:defRPr>
            </a:lvl1pPr>
          </a:lstStyle>
          <a:p>
            <a:r>
              <a:rPr lang="en-US" b="1" dirty="0">
                <a:solidFill>
                  <a:schemeClr val="accent4">
                    <a:lumMod val="20000"/>
                    <a:lumOff val="80000"/>
                  </a:schemeClr>
                </a:solidFill>
              </a:rPr>
              <a:t>South Central </a:t>
            </a:r>
            <a:r>
              <a:rPr lang="en-US" b="1" dirty="0" err="1">
                <a:solidFill>
                  <a:schemeClr val="accent2"/>
                </a:solidFill>
              </a:rPr>
              <a:t>HIIN</a:t>
            </a:r>
            <a:r>
              <a:rPr lang="en-US" b="1" dirty="0" err="1">
                <a:solidFill>
                  <a:schemeClr val="accent4">
                    <a:lumMod val="20000"/>
                    <a:lumOff val="80000"/>
                  </a:schemeClr>
                </a:solidFill>
              </a:rPr>
              <a:t>ergy</a:t>
            </a:r>
            <a:r>
              <a:rPr lang="en-US" b="1" dirty="0">
                <a:solidFill>
                  <a:schemeClr val="accent4">
                    <a:lumMod val="20000"/>
                    <a:lumOff val="80000"/>
                  </a:schemeClr>
                </a:solidFill>
              </a:rPr>
              <a:t> Partners</a:t>
            </a:r>
          </a:p>
        </p:txBody>
      </p:sp>
      <p:sp>
        <p:nvSpPr>
          <p:cNvPr id="16" name="Slide Number Placeholder 5"/>
          <p:cNvSpPr>
            <a:spLocks noGrp="1"/>
          </p:cNvSpPr>
          <p:nvPr>
            <p:ph type="sldNum" sz="quarter" idx="12"/>
          </p:nvPr>
        </p:nvSpPr>
        <p:spPr>
          <a:xfrm>
            <a:off x="7874750" y="6459785"/>
            <a:ext cx="984019" cy="365125"/>
          </a:xfrm>
          <a:prstGeom prst="rect">
            <a:avLst/>
          </a:prstGeom>
        </p:spPr>
        <p:txBody>
          <a:bodyPr vert="horz" lIns="91440" tIns="45720" rIns="91440" bIns="45720" rtlCol="0" anchor="ctr"/>
          <a:lstStyle>
            <a:lvl1pPr algn="r">
              <a:defRPr sz="1200">
                <a:solidFill>
                  <a:schemeClr val="bg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36232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2959" y="148381"/>
            <a:ext cx="7543800" cy="1450757"/>
          </a:xfrm>
        </p:spPr>
        <p:txBody>
          <a:bodyPr/>
          <a:lstStyle/>
          <a:p>
            <a:r>
              <a:rPr lang="en-US"/>
              <a:t>Click to edit Master title style</a:t>
            </a:r>
            <a:endParaRPr lang="en-US" dirty="0"/>
          </a:p>
        </p:txBody>
      </p:sp>
      <p:sp>
        <p:nvSpPr>
          <p:cNvPr id="14" name="TextBox 13"/>
          <p:cNvSpPr txBox="1"/>
          <p:nvPr userDrawn="1"/>
        </p:nvSpPr>
        <p:spPr>
          <a:xfrm>
            <a:off x="136700" y="6057363"/>
            <a:ext cx="8722069" cy="338554"/>
          </a:xfrm>
          <a:prstGeom prst="rect">
            <a:avLst/>
          </a:prstGeom>
          <a:noFill/>
        </p:spPr>
        <p:txBody>
          <a:bodyPr wrap="square" rtlCol="0">
            <a:spAutoFit/>
          </a:bodyPr>
          <a:lstStyle/>
          <a:p>
            <a:pPr algn="ctr"/>
            <a:r>
              <a:rPr lang="en-US" sz="1600" dirty="0">
                <a:solidFill>
                  <a:schemeClr val="bg1">
                    <a:lumMod val="85000"/>
                  </a:schemeClr>
                </a:solidFill>
                <a:latin typeface="Franklin Gothic Medium" panose="020B0603020102020204" pitchFamily="34" charset="0"/>
              </a:rPr>
              <a:t>ARKANSAS  </a:t>
            </a:r>
            <a:r>
              <a:rPr lang="en-US" sz="1600" dirty="0">
                <a:solidFill>
                  <a:schemeClr val="accent2">
                    <a:lumMod val="75000"/>
                  </a:schemeClr>
                </a:solidFill>
                <a:latin typeface="Franklin Gothic Medium" panose="020B0603020102020204" pitchFamily="34" charset="0"/>
                <a:sym typeface="Wingdings" panose="05000000000000000000" pitchFamily="2" charset="2"/>
              </a:rPr>
              <a:t></a:t>
            </a:r>
            <a:r>
              <a:rPr lang="en-US" sz="1600" dirty="0">
                <a:solidFill>
                  <a:schemeClr val="bg1">
                    <a:lumMod val="85000"/>
                  </a:schemeClr>
                </a:solidFill>
                <a:latin typeface="Franklin Gothic Medium" panose="020B0603020102020204" pitchFamily="34" charset="0"/>
                <a:sym typeface="Wingdings" panose="05000000000000000000" pitchFamily="2" charset="2"/>
              </a:rPr>
              <a:t>  KANSAS  </a:t>
            </a:r>
            <a:r>
              <a:rPr lang="en-US" sz="1600" dirty="0">
                <a:solidFill>
                  <a:schemeClr val="accent2">
                    <a:lumMod val="75000"/>
                  </a:schemeClr>
                </a:solidFill>
                <a:latin typeface="Franklin Gothic Medium" panose="020B0603020102020204" pitchFamily="34" charset="0"/>
                <a:sym typeface="Wingdings" panose="05000000000000000000" pitchFamily="2" charset="2"/>
              </a:rPr>
              <a:t></a:t>
            </a:r>
            <a:r>
              <a:rPr lang="en-US" sz="1600" dirty="0">
                <a:solidFill>
                  <a:schemeClr val="bg1">
                    <a:lumMod val="85000"/>
                  </a:schemeClr>
                </a:solidFill>
                <a:latin typeface="Franklin Gothic Medium" panose="020B0603020102020204" pitchFamily="34" charset="0"/>
                <a:sym typeface="Wingdings" panose="05000000000000000000" pitchFamily="2" charset="2"/>
              </a:rPr>
              <a:t>  LOUISIANA  </a:t>
            </a:r>
            <a:r>
              <a:rPr lang="en-US" sz="1600" dirty="0">
                <a:solidFill>
                  <a:schemeClr val="accent2">
                    <a:lumMod val="75000"/>
                  </a:schemeClr>
                </a:solidFill>
                <a:latin typeface="Franklin Gothic Medium" panose="020B0603020102020204" pitchFamily="34" charset="0"/>
                <a:sym typeface="Wingdings" panose="05000000000000000000" pitchFamily="2" charset="2"/>
              </a:rPr>
              <a:t></a:t>
            </a:r>
            <a:r>
              <a:rPr lang="en-US" sz="1600" dirty="0">
                <a:solidFill>
                  <a:schemeClr val="bg1">
                    <a:lumMod val="85000"/>
                  </a:schemeClr>
                </a:solidFill>
                <a:latin typeface="Franklin Gothic Medium" panose="020B0603020102020204" pitchFamily="34" charset="0"/>
                <a:sym typeface="Wingdings" panose="05000000000000000000" pitchFamily="2" charset="2"/>
              </a:rPr>
              <a:t>  MISSOURI </a:t>
            </a:r>
            <a:r>
              <a:rPr lang="en-US" sz="1600" baseline="0" dirty="0">
                <a:solidFill>
                  <a:schemeClr val="bg1">
                    <a:lumMod val="85000"/>
                  </a:schemeClr>
                </a:solidFill>
                <a:latin typeface="Franklin Gothic Medium" panose="020B0603020102020204" pitchFamily="34" charset="0"/>
                <a:sym typeface="Wingdings" panose="05000000000000000000" pitchFamily="2" charset="2"/>
              </a:rPr>
              <a:t> </a:t>
            </a:r>
            <a:r>
              <a:rPr lang="en-US" sz="1600" dirty="0">
                <a:solidFill>
                  <a:schemeClr val="accent2">
                    <a:lumMod val="75000"/>
                  </a:schemeClr>
                </a:solidFill>
                <a:latin typeface="Franklin Gothic Medium" panose="020B0603020102020204" pitchFamily="34" charset="0"/>
                <a:sym typeface="Wingdings" panose="05000000000000000000" pitchFamily="2" charset="2"/>
              </a:rPr>
              <a:t></a:t>
            </a:r>
            <a:r>
              <a:rPr lang="en-US" sz="1600" dirty="0">
                <a:solidFill>
                  <a:schemeClr val="bg1">
                    <a:lumMod val="85000"/>
                  </a:schemeClr>
                </a:solidFill>
                <a:latin typeface="Franklin Gothic Medium" panose="020B0603020102020204" pitchFamily="34" charset="0"/>
                <a:sym typeface="Wingdings" panose="05000000000000000000" pitchFamily="2" charset="2"/>
              </a:rPr>
              <a:t>  OKLAHOMA </a:t>
            </a:r>
            <a:r>
              <a:rPr lang="en-US" sz="1600" baseline="0" dirty="0">
                <a:solidFill>
                  <a:schemeClr val="bg1">
                    <a:lumMod val="85000"/>
                  </a:schemeClr>
                </a:solidFill>
                <a:latin typeface="Franklin Gothic Medium" panose="020B0603020102020204" pitchFamily="34" charset="0"/>
                <a:sym typeface="Wingdings" panose="05000000000000000000" pitchFamily="2" charset="2"/>
              </a:rPr>
              <a:t> </a:t>
            </a:r>
            <a:r>
              <a:rPr lang="en-US" sz="1600" dirty="0">
                <a:solidFill>
                  <a:schemeClr val="accent2">
                    <a:lumMod val="75000"/>
                  </a:schemeClr>
                </a:solidFill>
                <a:latin typeface="Franklin Gothic Medium" panose="020B0603020102020204" pitchFamily="34" charset="0"/>
                <a:sym typeface="Wingdings" panose="05000000000000000000" pitchFamily="2" charset="2"/>
              </a:rPr>
              <a:t></a:t>
            </a:r>
            <a:r>
              <a:rPr lang="en-US" sz="1600" dirty="0">
                <a:solidFill>
                  <a:schemeClr val="bg1">
                    <a:lumMod val="85000"/>
                  </a:schemeClr>
                </a:solidFill>
                <a:latin typeface="Franklin Gothic Medium" panose="020B0603020102020204" pitchFamily="34" charset="0"/>
                <a:sym typeface="Wingdings" panose="05000000000000000000" pitchFamily="2" charset="2"/>
              </a:rPr>
              <a:t>  TEXAS</a:t>
            </a:r>
            <a:r>
              <a:rPr lang="en-US" sz="1600" baseline="0" dirty="0">
                <a:solidFill>
                  <a:schemeClr val="bg1">
                    <a:lumMod val="85000"/>
                  </a:schemeClr>
                </a:solidFill>
                <a:latin typeface="Franklin Gothic Medium" panose="020B0603020102020204" pitchFamily="34" charset="0"/>
                <a:sym typeface="Wingdings" panose="05000000000000000000" pitchFamily="2" charset="2"/>
              </a:rPr>
              <a:t> </a:t>
            </a:r>
            <a:endParaRPr lang="en-US" sz="1600" dirty="0">
              <a:solidFill>
                <a:schemeClr val="bg1">
                  <a:lumMod val="85000"/>
                </a:schemeClr>
              </a:solidFill>
              <a:latin typeface="Franklin Gothic Medium" panose="020B0603020102020204" pitchFamily="34" charset="0"/>
            </a:endParaRPr>
          </a:p>
        </p:txBody>
      </p:sp>
      <p:sp>
        <p:nvSpPr>
          <p:cNvPr id="15" name="Date Placeholder 3"/>
          <p:cNvSpPr>
            <a:spLocks noGrp="1"/>
          </p:cNvSpPr>
          <p:nvPr>
            <p:ph type="dt" sz="half" idx="2"/>
          </p:nvPr>
        </p:nvSpPr>
        <p:spPr>
          <a:xfrm>
            <a:off x="136699" y="6395917"/>
            <a:ext cx="1500715" cy="428993"/>
          </a:xfrm>
          <a:prstGeom prst="rect">
            <a:avLst/>
          </a:prstGeom>
        </p:spPr>
        <p:txBody>
          <a:bodyPr vert="horz" lIns="91440" tIns="45720" rIns="91440" bIns="45720" rtlCol="0" anchor="ctr"/>
          <a:lstStyle>
            <a:lvl1pPr algn="l">
              <a:defRPr sz="1200">
                <a:solidFill>
                  <a:schemeClr val="bg1"/>
                </a:solidFill>
              </a:defRPr>
            </a:lvl1pPr>
          </a:lstStyle>
          <a:p>
            <a:r>
              <a:rPr lang="en-US" dirty="0"/>
              <a:t>Webinar Date</a:t>
            </a:r>
          </a:p>
        </p:txBody>
      </p:sp>
      <p:sp>
        <p:nvSpPr>
          <p:cNvPr id="16" name="Footer Placeholder 4" title="South Central HIINergy Partners"/>
          <p:cNvSpPr>
            <a:spLocks noGrp="1"/>
          </p:cNvSpPr>
          <p:nvPr>
            <p:ph type="ftr" sz="quarter" idx="3"/>
          </p:nvPr>
        </p:nvSpPr>
        <p:spPr>
          <a:xfrm>
            <a:off x="1796902" y="6347636"/>
            <a:ext cx="5932968" cy="510363"/>
          </a:xfrm>
          <a:prstGeom prst="rect">
            <a:avLst/>
          </a:prstGeom>
        </p:spPr>
        <p:txBody>
          <a:bodyPr vert="horz" lIns="91440" tIns="45720" rIns="91440" bIns="45720" rtlCol="0" anchor="ctr"/>
          <a:lstStyle>
            <a:lvl1pPr algn="ctr">
              <a:defRPr sz="2400" cap="none" baseline="0">
                <a:solidFill>
                  <a:schemeClr val="bg1"/>
                </a:solidFill>
                <a:latin typeface="Franklin Gothic Medium" panose="020B0603020102020204" pitchFamily="34" charset="0"/>
              </a:defRPr>
            </a:lvl1pPr>
          </a:lstStyle>
          <a:p>
            <a:r>
              <a:rPr lang="en-US" b="1" dirty="0">
                <a:solidFill>
                  <a:schemeClr val="accent4">
                    <a:lumMod val="20000"/>
                    <a:lumOff val="80000"/>
                  </a:schemeClr>
                </a:solidFill>
              </a:rPr>
              <a:t>South Central </a:t>
            </a:r>
            <a:r>
              <a:rPr lang="en-US" b="1" dirty="0" err="1">
                <a:solidFill>
                  <a:schemeClr val="accent2"/>
                </a:solidFill>
              </a:rPr>
              <a:t>HIIN</a:t>
            </a:r>
            <a:r>
              <a:rPr lang="en-US" b="1" dirty="0" err="1">
                <a:solidFill>
                  <a:schemeClr val="accent4">
                    <a:lumMod val="20000"/>
                    <a:lumOff val="80000"/>
                  </a:schemeClr>
                </a:solidFill>
              </a:rPr>
              <a:t>ergy</a:t>
            </a:r>
            <a:r>
              <a:rPr lang="en-US" b="1" dirty="0">
                <a:solidFill>
                  <a:schemeClr val="accent4">
                    <a:lumMod val="20000"/>
                    <a:lumOff val="80000"/>
                  </a:schemeClr>
                </a:solidFill>
              </a:rPr>
              <a:t> Partners</a:t>
            </a:r>
          </a:p>
        </p:txBody>
      </p:sp>
      <p:sp>
        <p:nvSpPr>
          <p:cNvPr id="17" name="Slide Number Placeholder 5"/>
          <p:cNvSpPr>
            <a:spLocks noGrp="1"/>
          </p:cNvSpPr>
          <p:nvPr>
            <p:ph type="sldNum" sz="quarter" idx="4"/>
          </p:nvPr>
        </p:nvSpPr>
        <p:spPr>
          <a:xfrm>
            <a:off x="7874750" y="6459785"/>
            <a:ext cx="984019" cy="365125"/>
          </a:xfrm>
          <a:prstGeom prst="rect">
            <a:avLst/>
          </a:prstGeom>
        </p:spPr>
        <p:txBody>
          <a:bodyPr vert="horz" lIns="91440" tIns="45720" rIns="91440" bIns="45720" rtlCol="0" anchor="ctr"/>
          <a:lstStyle>
            <a:lvl1pPr algn="r">
              <a:defRPr sz="1200">
                <a:solidFill>
                  <a:schemeClr val="bg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38682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p:cNvSpPr/>
          <p:nvPr userDrawn="1"/>
        </p:nvSpPr>
        <p:spPr>
          <a:xfrm>
            <a:off x="13" y="6056878"/>
            <a:ext cx="9143987" cy="801122"/>
          </a:xfrm>
          <a:prstGeom prst="rect">
            <a:avLst/>
          </a:prstGeom>
          <a:solidFill>
            <a:srgbClr val="517D3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2383" y="6347636"/>
            <a:ext cx="9141618" cy="510364"/>
          </a:xfrm>
          <a:prstGeom prst="rect">
            <a:avLst/>
          </a:prstGeom>
          <a:solidFill>
            <a:srgbClr val="00206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userDrawn="1"/>
        </p:nvSpPr>
        <p:spPr>
          <a:xfrm>
            <a:off x="136700" y="6057363"/>
            <a:ext cx="8722069" cy="338554"/>
          </a:xfrm>
          <a:prstGeom prst="rect">
            <a:avLst/>
          </a:prstGeom>
          <a:noFill/>
        </p:spPr>
        <p:txBody>
          <a:bodyPr wrap="square" rtlCol="0">
            <a:spAutoFit/>
          </a:bodyPr>
          <a:lstStyle/>
          <a:p>
            <a:pPr algn="ctr"/>
            <a:r>
              <a:rPr lang="en-US" sz="1600" dirty="0">
                <a:solidFill>
                  <a:schemeClr val="bg1">
                    <a:lumMod val="85000"/>
                  </a:schemeClr>
                </a:solidFill>
                <a:latin typeface="Franklin Gothic Medium" panose="020B0603020102020204" pitchFamily="34" charset="0"/>
              </a:rPr>
              <a:t>ARKANSAS  </a:t>
            </a:r>
            <a:r>
              <a:rPr lang="en-US" sz="1600" dirty="0">
                <a:solidFill>
                  <a:schemeClr val="accent2">
                    <a:lumMod val="75000"/>
                  </a:schemeClr>
                </a:solidFill>
                <a:latin typeface="Franklin Gothic Medium" panose="020B0603020102020204" pitchFamily="34" charset="0"/>
                <a:sym typeface="Wingdings" panose="05000000000000000000" pitchFamily="2" charset="2"/>
              </a:rPr>
              <a:t></a:t>
            </a:r>
            <a:r>
              <a:rPr lang="en-US" sz="1600" dirty="0">
                <a:solidFill>
                  <a:schemeClr val="bg1">
                    <a:lumMod val="85000"/>
                  </a:schemeClr>
                </a:solidFill>
                <a:latin typeface="Franklin Gothic Medium" panose="020B0603020102020204" pitchFamily="34" charset="0"/>
                <a:sym typeface="Wingdings" panose="05000000000000000000" pitchFamily="2" charset="2"/>
              </a:rPr>
              <a:t>  KANSAS  </a:t>
            </a:r>
            <a:r>
              <a:rPr lang="en-US" sz="1600" dirty="0">
                <a:solidFill>
                  <a:schemeClr val="accent2">
                    <a:lumMod val="75000"/>
                  </a:schemeClr>
                </a:solidFill>
                <a:latin typeface="Franklin Gothic Medium" panose="020B0603020102020204" pitchFamily="34" charset="0"/>
                <a:sym typeface="Wingdings" panose="05000000000000000000" pitchFamily="2" charset="2"/>
              </a:rPr>
              <a:t></a:t>
            </a:r>
            <a:r>
              <a:rPr lang="en-US" sz="1600" dirty="0">
                <a:solidFill>
                  <a:schemeClr val="bg1">
                    <a:lumMod val="85000"/>
                  </a:schemeClr>
                </a:solidFill>
                <a:latin typeface="Franklin Gothic Medium" panose="020B0603020102020204" pitchFamily="34" charset="0"/>
                <a:sym typeface="Wingdings" panose="05000000000000000000" pitchFamily="2" charset="2"/>
              </a:rPr>
              <a:t>  LOUISIANA  </a:t>
            </a:r>
            <a:r>
              <a:rPr lang="en-US" sz="1600" dirty="0">
                <a:solidFill>
                  <a:schemeClr val="accent2">
                    <a:lumMod val="75000"/>
                  </a:schemeClr>
                </a:solidFill>
                <a:latin typeface="Franklin Gothic Medium" panose="020B0603020102020204" pitchFamily="34" charset="0"/>
                <a:sym typeface="Wingdings" panose="05000000000000000000" pitchFamily="2" charset="2"/>
              </a:rPr>
              <a:t></a:t>
            </a:r>
            <a:r>
              <a:rPr lang="en-US" sz="1600" dirty="0">
                <a:solidFill>
                  <a:schemeClr val="bg1">
                    <a:lumMod val="85000"/>
                  </a:schemeClr>
                </a:solidFill>
                <a:latin typeface="Franklin Gothic Medium" panose="020B0603020102020204" pitchFamily="34" charset="0"/>
                <a:sym typeface="Wingdings" panose="05000000000000000000" pitchFamily="2" charset="2"/>
              </a:rPr>
              <a:t>  MISSOURI </a:t>
            </a:r>
            <a:r>
              <a:rPr lang="en-US" sz="1600" baseline="0" dirty="0">
                <a:solidFill>
                  <a:schemeClr val="bg1">
                    <a:lumMod val="85000"/>
                  </a:schemeClr>
                </a:solidFill>
                <a:latin typeface="Franklin Gothic Medium" panose="020B0603020102020204" pitchFamily="34" charset="0"/>
                <a:sym typeface="Wingdings" panose="05000000000000000000" pitchFamily="2" charset="2"/>
              </a:rPr>
              <a:t> </a:t>
            </a:r>
            <a:r>
              <a:rPr lang="en-US" sz="1600" dirty="0">
                <a:solidFill>
                  <a:schemeClr val="accent2">
                    <a:lumMod val="75000"/>
                  </a:schemeClr>
                </a:solidFill>
                <a:latin typeface="Franklin Gothic Medium" panose="020B0603020102020204" pitchFamily="34" charset="0"/>
                <a:sym typeface="Wingdings" panose="05000000000000000000" pitchFamily="2" charset="2"/>
              </a:rPr>
              <a:t></a:t>
            </a:r>
            <a:r>
              <a:rPr lang="en-US" sz="1600" dirty="0">
                <a:solidFill>
                  <a:schemeClr val="bg1">
                    <a:lumMod val="85000"/>
                  </a:schemeClr>
                </a:solidFill>
                <a:latin typeface="Franklin Gothic Medium" panose="020B0603020102020204" pitchFamily="34" charset="0"/>
                <a:sym typeface="Wingdings" panose="05000000000000000000" pitchFamily="2" charset="2"/>
              </a:rPr>
              <a:t>  OKLAHOMA </a:t>
            </a:r>
            <a:r>
              <a:rPr lang="en-US" sz="1600" baseline="0" dirty="0">
                <a:solidFill>
                  <a:schemeClr val="bg1">
                    <a:lumMod val="85000"/>
                  </a:schemeClr>
                </a:solidFill>
                <a:latin typeface="Franklin Gothic Medium" panose="020B0603020102020204" pitchFamily="34" charset="0"/>
                <a:sym typeface="Wingdings" panose="05000000000000000000" pitchFamily="2" charset="2"/>
              </a:rPr>
              <a:t> </a:t>
            </a:r>
            <a:r>
              <a:rPr lang="en-US" sz="1600" dirty="0">
                <a:solidFill>
                  <a:schemeClr val="accent2">
                    <a:lumMod val="75000"/>
                  </a:schemeClr>
                </a:solidFill>
                <a:latin typeface="Franklin Gothic Medium" panose="020B0603020102020204" pitchFamily="34" charset="0"/>
                <a:sym typeface="Wingdings" panose="05000000000000000000" pitchFamily="2" charset="2"/>
              </a:rPr>
              <a:t></a:t>
            </a:r>
            <a:r>
              <a:rPr lang="en-US" sz="1600" dirty="0">
                <a:solidFill>
                  <a:schemeClr val="bg1">
                    <a:lumMod val="85000"/>
                  </a:schemeClr>
                </a:solidFill>
                <a:latin typeface="Franklin Gothic Medium" panose="020B0603020102020204" pitchFamily="34" charset="0"/>
                <a:sym typeface="Wingdings" panose="05000000000000000000" pitchFamily="2" charset="2"/>
              </a:rPr>
              <a:t>  TEXAS</a:t>
            </a:r>
            <a:r>
              <a:rPr lang="en-US" sz="1600" baseline="0" dirty="0">
                <a:solidFill>
                  <a:schemeClr val="bg1">
                    <a:lumMod val="85000"/>
                  </a:schemeClr>
                </a:solidFill>
                <a:latin typeface="Franklin Gothic Medium" panose="020B0603020102020204" pitchFamily="34" charset="0"/>
                <a:sym typeface="Wingdings" panose="05000000000000000000" pitchFamily="2" charset="2"/>
              </a:rPr>
              <a:t> </a:t>
            </a:r>
            <a:endParaRPr lang="en-US" sz="1600" dirty="0">
              <a:solidFill>
                <a:schemeClr val="bg1">
                  <a:lumMod val="85000"/>
                </a:schemeClr>
              </a:solidFill>
              <a:latin typeface="Franklin Gothic Medium" panose="020B0603020102020204" pitchFamily="34" charset="0"/>
            </a:endParaRPr>
          </a:p>
        </p:txBody>
      </p:sp>
      <p:sp>
        <p:nvSpPr>
          <p:cNvPr id="13" name="Date Placeholder 3"/>
          <p:cNvSpPr>
            <a:spLocks noGrp="1"/>
          </p:cNvSpPr>
          <p:nvPr>
            <p:ph type="dt" sz="half" idx="2"/>
          </p:nvPr>
        </p:nvSpPr>
        <p:spPr>
          <a:xfrm>
            <a:off x="136699" y="6395917"/>
            <a:ext cx="1500715" cy="428993"/>
          </a:xfrm>
          <a:prstGeom prst="rect">
            <a:avLst/>
          </a:prstGeom>
        </p:spPr>
        <p:txBody>
          <a:bodyPr vert="horz" lIns="91440" tIns="45720" rIns="91440" bIns="45720" rtlCol="0" anchor="ctr"/>
          <a:lstStyle>
            <a:lvl1pPr algn="l">
              <a:defRPr sz="1200">
                <a:solidFill>
                  <a:schemeClr val="bg1"/>
                </a:solidFill>
              </a:defRPr>
            </a:lvl1pPr>
          </a:lstStyle>
          <a:p>
            <a:r>
              <a:rPr lang="en-US" dirty="0"/>
              <a:t>Webinar Date</a:t>
            </a:r>
          </a:p>
        </p:txBody>
      </p:sp>
      <p:sp>
        <p:nvSpPr>
          <p:cNvPr id="14" name="Footer Placeholder 4" title="South Central HIINergy Partners"/>
          <p:cNvSpPr>
            <a:spLocks noGrp="1"/>
          </p:cNvSpPr>
          <p:nvPr>
            <p:ph type="ftr" sz="quarter" idx="3"/>
          </p:nvPr>
        </p:nvSpPr>
        <p:spPr>
          <a:xfrm>
            <a:off x="1796902" y="6347636"/>
            <a:ext cx="5932968" cy="510363"/>
          </a:xfrm>
          <a:prstGeom prst="rect">
            <a:avLst/>
          </a:prstGeom>
        </p:spPr>
        <p:txBody>
          <a:bodyPr vert="horz" lIns="91440" tIns="45720" rIns="91440" bIns="45720" rtlCol="0" anchor="ctr"/>
          <a:lstStyle>
            <a:lvl1pPr algn="ctr">
              <a:defRPr sz="2400" cap="none" baseline="0">
                <a:solidFill>
                  <a:schemeClr val="bg1"/>
                </a:solidFill>
                <a:latin typeface="Franklin Gothic Medium" panose="020B0603020102020204" pitchFamily="34" charset="0"/>
              </a:defRPr>
            </a:lvl1pPr>
          </a:lstStyle>
          <a:p>
            <a:r>
              <a:rPr lang="en-US" b="1" dirty="0">
                <a:solidFill>
                  <a:schemeClr val="accent4">
                    <a:lumMod val="20000"/>
                    <a:lumOff val="80000"/>
                  </a:schemeClr>
                </a:solidFill>
              </a:rPr>
              <a:t>South Central </a:t>
            </a:r>
            <a:r>
              <a:rPr lang="en-US" b="1" dirty="0" err="1">
                <a:solidFill>
                  <a:schemeClr val="accent2"/>
                </a:solidFill>
              </a:rPr>
              <a:t>HIIN</a:t>
            </a:r>
            <a:r>
              <a:rPr lang="en-US" b="1" dirty="0" err="1">
                <a:solidFill>
                  <a:schemeClr val="accent4">
                    <a:lumMod val="20000"/>
                    <a:lumOff val="80000"/>
                  </a:schemeClr>
                </a:solidFill>
              </a:rPr>
              <a:t>ergy</a:t>
            </a:r>
            <a:r>
              <a:rPr lang="en-US" b="1" dirty="0">
                <a:solidFill>
                  <a:schemeClr val="accent4">
                    <a:lumMod val="20000"/>
                    <a:lumOff val="80000"/>
                  </a:schemeClr>
                </a:solidFill>
              </a:rPr>
              <a:t> Partners</a:t>
            </a:r>
          </a:p>
        </p:txBody>
      </p:sp>
      <p:sp>
        <p:nvSpPr>
          <p:cNvPr id="15" name="Slide Number Placeholder 5"/>
          <p:cNvSpPr>
            <a:spLocks noGrp="1"/>
          </p:cNvSpPr>
          <p:nvPr>
            <p:ph type="sldNum" sz="quarter" idx="4"/>
          </p:nvPr>
        </p:nvSpPr>
        <p:spPr>
          <a:xfrm>
            <a:off x="7874750" y="6459785"/>
            <a:ext cx="984019" cy="365125"/>
          </a:xfrm>
          <a:prstGeom prst="rect">
            <a:avLst/>
          </a:prstGeom>
        </p:spPr>
        <p:txBody>
          <a:bodyPr vert="horz" lIns="91440" tIns="45720" rIns="91440" bIns="45720" rtlCol="0" anchor="ctr"/>
          <a:lstStyle>
            <a:lvl1pPr algn="r">
              <a:defRPr sz="1200">
                <a:solidFill>
                  <a:schemeClr val="bg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48731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rgbClr val="4B732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135278" cy="6858000"/>
          </a:xfrm>
          <a:prstGeom prst="rect">
            <a:avLst/>
          </a:prstGeom>
          <a:solidFill>
            <a:srgbClr val="003F8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r>
              <a:rPr lang="en-US" dirty="0"/>
              <a:t>Webinar date</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06699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4947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780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Webinar date</a:t>
            </a:r>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
        <p:nvSpPr>
          <p:cNvPr id="10" name="Footer Placeholder 4" title="South Central HIINergy Partners"/>
          <p:cNvSpPr>
            <a:spLocks noGrp="1"/>
          </p:cNvSpPr>
          <p:nvPr>
            <p:ph type="ftr" sz="quarter" idx="3"/>
          </p:nvPr>
        </p:nvSpPr>
        <p:spPr>
          <a:xfrm>
            <a:off x="1796902" y="6347636"/>
            <a:ext cx="5932968" cy="510363"/>
          </a:xfrm>
          <a:prstGeom prst="rect">
            <a:avLst/>
          </a:prstGeom>
        </p:spPr>
        <p:txBody>
          <a:bodyPr vert="horz" lIns="91440" tIns="45720" rIns="91440" bIns="45720" rtlCol="0" anchor="ctr"/>
          <a:lstStyle>
            <a:lvl1pPr algn="ctr">
              <a:defRPr sz="2400" cap="none" baseline="0">
                <a:solidFill>
                  <a:schemeClr val="bg1"/>
                </a:solidFill>
                <a:latin typeface="Franklin Gothic Medium" panose="020B0603020102020204" pitchFamily="34" charset="0"/>
              </a:defRPr>
            </a:lvl1pPr>
          </a:lstStyle>
          <a:p>
            <a:r>
              <a:rPr lang="en-US" b="1" dirty="0">
                <a:solidFill>
                  <a:schemeClr val="bg1">
                    <a:lumMod val="85000"/>
                  </a:schemeClr>
                </a:solidFill>
              </a:rPr>
              <a:t>South Central </a:t>
            </a:r>
            <a:r>
              <a:rPr lang="en-US" b="1" i="1" dirty="0" err="1"/>
              <a:t>HIIN</a:t>
            </a:r>
            <a:r>
              <a:rPr lang="en-US" b="1" dirty="0" err="1">
                <a:solidFill>
                  <a:schemeClr val="bg1">
                    <a:lumMod val="85000"/>
                  </a:schemeClr>
                </a:solidFill>
              </a:rPr>
              <a:t>ergy</a:t>
            </a:r>
            <a:r>
              <a:rPr lang="en-US" b="1" dirty="0">
                <a:solidFill>
                  <a:schemeClr val="bg1">
                    <a:lumMod val="85000"/>
                  </a:schemeClr>
                </a:solidFill>
              </a:rPr>
              <a:t> Partners</a:t>
            </a:r>
          </a:p>
        </p:txBody>
      </p:sp>
    </p:spTree>
    <p:extLst>
      <p:ext uri="{BB962C8B-B14F-4D97-AF65-F5344CB8AC3E}">
        <p14:creationId xmlns:p14="http://schemas.microsoft.com/office/powerpoint/2010/main" val="3007521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title="Green box with white lettering on top"/>
          <p:cNvSpPr/>
          <p:nvPr userDrawn="1"/>
        </p:nvSpPr>
        <p:spPr>
          <a:xfrm>
            <a:off x="13" y="6056878"/>
            <a:ext cx="9143987" cy="801122"/>
          </a:xfrm>
          <a:prstGeom prst="rect">
            <a:avLst/>
          </a:prstGeom>
          <a:solidFill>
            <a:srgbClr val="517D3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title="blue box with footer information on top"/>
          <p:cNvSpPr/>
          <p:nvPr userDrawn="1"/>
        </p:nvSpPr>
        <p:spPr>
          <a:xfrm>
            <a:off x="2383" y="6347636"/>
            <a:ext cx="9141618" cy="510364"/>
          </a:xfrm>
          <a:prstGeom prst="rect">
            <a:avLst/>
          </a:prstGeom>
          <a:solidFill>
            <a:srgbClr val="00206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136700" y="6057363"/>
            <a:ext cx="8722069" cy="338554"/>
          </a:xfrm>
          <a:prstGeom prst="rect">
            <a:avLst/>
          </a:prstGeom>
          <a:noFill/>
        </p:spPr>
        <p:txBody>
          <a:bodyPr wrap="square" rtlCol="0">
            <a:spAutoFit/>
          </a:bodyPr>
          <a:lstStyle/>
          <a:p>
            <a:pPr algn="ctr"/>
            <a:r>
              <a:rPr lang="en-US" sz="1600" dirty="0">
                <a:solidFill>
                  <a:schemeClr val="bg1">
                    <a:lumMod val="85000"/>
                  </a:schemeClr>
                </a:solidFill>
                <a:latin typeface="Franklin Gothic Medium" panose="020B0603020102020204" pitchFamily="34" charset="0"/>
              </a:rPr>
              <a:t>ARKANSAS  </a:t>
            </a:r>
            <a:r>
              <a:rPr lang="en-US" sz="1600" dirty="0">
                <a:solidFill>
                  <a:schemeClr val="accent2">
                    <a:lumMod val="75000"/>
                  </a:schemeClr>
                </a:solidFill>
                <a:latin typeface="Franklin Gothic Medium" panose="020B0603020102020204" pitchFamily="34" charset="0"/>
                <a:sym typeface="Wingdings" panose="05000000000000000000" pitchFamily="2" charset="2"/>
              </a:rPr>
              <a:t></a:t>
            </a:r>
            <a:r>
              <a:rPr lang="en-US" sz="1600" dirty="0">
                <a:solidFill>
                  <a:schemeClr val="bg1">
                    <a:lumMod val="85000"/>
                  </a:schemeClr>
                </a:solidFill>
                <a:latin typeface="Franklin Gothic Medium" panose="020B0603020102020204" pitchFamily="34" charset="0"/>
                <a:sym typeface="Wingdings" panose="05000000000000000000" pitchFamily="2" charset="2"/>
              </a:rPr>
              <a:t>  KANSAS  </a:t>
            </a:r>
            <a:r>
              <a:rPr lang="en-US" sz="1600" dirty="0">
                <a:solidFill>
                  <a:schemeClr val="accent2">
                    <a:lumMod val="75000"/>
                  </a:schemeClr>
                </a:solidFill>
                <a:latin typeface="Franklin Gothic Medium" panose="020B0603020102020204" pitchFamily="34" charset="0"/>
                <a:sym typeface="Wingdings" panose="05000000000000000000" pitchFamily="2" charset="2"/>
              </a:rPr>
              <a:t></a:t>
            </a:r>
            <a:r>
              <a:rPr lang="en-US" sz="1600" dirty="0">
                <a:solidFill>
                  <a:schemeClr val="bg1">
                    <a:lumMod val="85000"/>
                  </a:schemeClr>
                </a:solidFill>
                <a:latin typeface="Franklin Gothic Medium" panose="020B0603020102020204" pitchFamily="34" charset="0"/>
                <a:sym typeface="Wingdings" panose="05000000000000000000" pitchFamily="2" charset="2"/>
              </a:rPr>
              <a:t>  LOUISIANA  </a:t>
            </a:r>
            <a:r>
              <a:rPr lang="en-US" sz="1600" dirty="0">
                <a:solidFill>
                  <a:schemeClr val="accent2">
                    <a:lumMod val="75000"/>
                  </a:schemeClr>
                </a:solidFill>
                <a:latin typeface="Franklin Gothic Medium" panose="020B0603020102020204" pitchFamily="34" charset="0"/>
                <a:sym typeface="Wingdings" panose="05000000000000000000" pitchFamily="2" charset="2"/>
              </a:rPr>
              <a:t></a:t>
            </a:r>
            <a:r>
              <a:rPr lang="en-US" sz="1600" dirty="0">
                <a:solidFill>
                  <a:schemeClr val="bg1">
                    <a:lumMod val="85000"/>
                  </a:schemeClr>
                </a:solidFill>
                <a:latin typeface="Franklin Gothic Medium" panose="020B0603020102020204" pitchFamily="34" charset="0"/>
                <a:sym typeface="Wingdings" panose="05000000000000000000" pitchFamily="2" charset="2"/>
              </a:rPr>
              <a:t>  MISSOURI </a:t>
            </a:r>
            <a:r>
              <a:rPr lang="en-US" sz="1600" baseline="0" dirty="0">
                <a:solidFill>
                  <a:schemeClr val="bg1">
                    <a:lumMod val="85000"/>
                  </a:schemeClr>
                </a:solidFill>
                <a:latin typeface="Franklin Gothic Medium" panose="020B0603020102020204" pitchFamily="34" charset="0"/>
                <a:sym typeface="Wingdings" panose="05000000000000000000" pitchFamily="2" charset="2"/>
              </a:rPr>
              <a:t> </a:t>
            </a:r>
            <a:r>
              <a:rPr lang="en-US" sz="1600" dirty="0">
                <a:solidFill>
                  <a:schemeClr val="accent2">
                    <a:lumMod val="75000"/>
                  </a:schemeClr>
                </a:solidFill>
                <a:latin typeface="Franklin Gothic Medium" panose="020B0603020102020204" pitchFamily="34" charset="0"/>
                <a:sym typeface="Wingdings" panose="05000000000000000000" pitchFamily="2" charset="2"/>
              </a:rPr>
              <a:t></a:t>
            </a:r>
            <a:r>
              <a:rPr lang="en-US" sz="1600" dirty="0">
                <a:solidFill>
                  <a:schemeClr val="bg1">
                    <a:lumMod val="85000"/>
                  </a:schemeClr>
                </a:solidFill>
                <a:latin typeface="Franklin Gothic Medium" panose="020B0603020102020204" pitchFamily="34" charset="0"/>
                <a:sym typeface="Wingdings" panose="05000000000000000000" pitchFamily="2" charset="2"/>
              </a:rPr>
              <a:t>  OKLAHOMA </a:t>
            </a:r>
            <a:r>
              <a:rPr lang="en-US" sz="1600" baseline="0" dirty="0">
                <a:solidFill>
                  <a:schemeClr val="bg1">
                    <a:lumMod val="85000"/>
                  </a:schemeClr>
                </a:solidFill>
                <a:latin typeface="Franklin Gothic Medium" panose="020B0603020102020204" pitchFamily="34" charset="0"/>
                <a:sym typeface="Wingdings" panose="05000000000000000000" pitchFamily="2" charset="2"/>
              </a:rPr>
              <a:t> </a:t>
            </a:r>
            <a:r>
              <a:rPr lang="en-US" sz="1600" dirty="0">
                <a:solidFill>
                  <a:schemeClr val="accent2">
                    <a:lumMod val="75000"/>
                  </a:schemeClr>
                </a:solidFill>
                <a:latin typeface="Franklin Gothic Medium" panose="020B0603020102020204" pitchFamily="34" charset="0"/>
                <a:sym typeface="Wingdings" panose="05000000000000000000" pitchFamily="2" charset="2"/>
              </a:rPr>
              <a:t></a:t>
            </a:r>
            <a:r>
              <a:rPr lang="en-US" sz="1600" dirty="0">
                <a:solidFill>
                  <a:schemeClr val="bg1">
                    <a:lumMod val="85000"/>
                  </a:schemeClr>
                </a:solidFill>
                <a:latin typeface="Franklin Gothic Medium" panose="020B0603020102020204" pitchFamily="34" charset="0"/>
                <a:sym typeface="Wingdings" panose="05000000000000000000" pitchFamily="2" charset="2"/>
              </a:rPr>
              <a:t>  TEXAS</a:t>
            </a:r>
            <a:r>
              <a:rPr lang="en-US" sz="1600" baseline="0" dirty="0">
                <a:solidFill>
                  <a:schemeClr val="bg1">
                    <a:lumMod val="85000"/>
                  </a:schemeClr>
                </a:solidFill>
                <a:latin typeface="Franklin Gothic Medium" panose="020B0603020102020204" pitchFamily="34" charset="0"/>
                <a:sym typeface="Wingdings" panose="05000000000000000000" pitchFamily="2" charset="2"/>
              </a:rPr>
              <a:t> </a:t>
            </a:r>
            <a:endParaRPr lang="en-US" sz="1600" dirty="0">
              <a:solidFill>
                <a:schemeClr val="bg1">
                  <a:lumMod val="85000"/>
                </a:schemeClr>
              </a:solidFill>
              <a:latin typeface="Franklin Gothic Medium" panose="020B0603020102020204" pitchFamily="34" charset="0"/>
            </a:endParaRPr>
          </a:p>
        </p:txBody>
      </p:sp>
      <p:sp>
        <p:nvSpPr>
          <p:cNvPr id="4" name="Date Placeholder 3"/>
          <p:cNvSpPr>
            <a:spLocks noGrp="1"/>
          </p:cNvSpPr>
          <p:nvPr>
            <p:ph type="dt" sz="half" idx="2"/>
          </p:nvPr>
        </p:nvSpPr>
        <p:spPr>
          <a:xfrm>
            <a:off x="136699" y="6395917"/>
            <a:ext cx="1500715" cy="428993"/>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5" name="Footer Placeholder 4" title="South Central HIINergy Partners"/>
          <p:cNvSpPr>
            <a:spLocks noGrp="1"/>
          </p:cNvSpPr>
          <p:nvPr>
            <p:ph type="ftr" sz="quarter" idx="3"/>
          </p:nvPr>
        </p:nvSpPr>
        <p:spPr>
          <a:xfrm>
            <a:off x="1796902" y="6347636"/>
            <a:ext cx="5932968" cy="510363"/>
          </a:xfrm>
          <a:prstGeom prst="rect">
            <a:avLst/>
          </a:prstGeom>
        </p:spPr>
        <p:txBody>
          <a:bodyPr vert="horz" lIns="91440" tIns="45720" rIns="91440" bIns="45720" rtlCol="0" anchor="ctr"/>
          <a:lstStyle>
            <a:lvl1pPr algn="ctr">
              <a:defRPr sz="2400" cap="none" baseline="0">
                <a:solidFill>
                  <a:schemeClr val="bg1"/>
                </a:solidFill>
                <a:latin typeface="Franklin Gothic Medium" panose="020B0603020102020204" pitchFamily="34" charset="0"/>
              </a:defRPr>
            </a:lvl1pPr>
          </a:lstStyle>
          <a:p>
            <a:r>
              <a:rPr lang="en-US" b="1" dirty="0">
                <a:solidFill>
                  <a:schemeClr val="accent4">
                    <a:lumMod val="20000"/>
                    <a:lumOff val="80000"/>
                  </a:schemeClr>
                </a:solidFill>
              </a:rPr>
              <a:t>South Central </a:t>
            </a:r>
            <a:r>
              <a:rPr lang="en-US" b="1" dirty="0" err="1">
                <a:solidFill>
                  <a:schemeClr val="accent2"/>
                </a:solidFill>
              </a:rPr>
              <a:t>HIIN</a:t>
            </a:r>
            <a:r>
              <a:rPr lang="en-US" b="1" dirty="0" err="1">
                <a:solidFill>
                  <a:schemeClr val="accent4">
                    <a:lumMod val="20000"/>
                    <a:lumOff val="80000"/>
                  </a:schemeClr>
                </a:solidFill>
              </a:rPr>
              <a:t>ergy</a:t>
            </a:r>
            <a:r>
              <a:rPr lang="en-US" b="1" dirty="0">
                <a:solidFill>
                  <a:schemeClr val="accent4">
                    <a:lumMod val="20000"/>
                    <a:lumOff val="80000"/>
                  </a:schemeClr>
                </a:solidFill>
              </a:rPr>
              <a:t> Partners</a:t>
            </a:r>
          </a:p>
        </p:txBody>
      </p:sp>
      <p:sp>
        <p:nvSpPr>
          <p:cNvPr id="6" name="Slide Number Placeholder 5"/>
          <p:cNvSpPr>
            <a:spLocks noGrp="1"/>
          </p:cNvSpPr>
          <p:nvPr>
            <p:ph type="sldNum" sz="quarter" idx="4"/>
          </p:nvPr>
        </p:nvSpPr>
        <p:spPr>
          <a:xfrm>
            <a:off x="7874750" y="6459785"/>
            <a:ext cx="984019" cy="365125"/>
          </a:xfrm>
          <a:prstGeom prst="rect">
            <a:avLst/>
          </a:prstGeom>
        </p:spPr>
        <p:txBody>
          <a:bodyPr vert="horz" lIns="91440" tIns="45720" rIns="91440" bIns="45720" rtlCol="0" anchor="ctr"/>
          <a:lstStyle>
            <a:lvl1pPr algn="r">
              <a:defRPr sz="1200">
                <a:solidFill>
                  <a:schemeClr val="bg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912202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Franklin Gothic Demi" panose="020B0703020102020204"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Franklin Gothic Book" panose="020B0503020102020204" pitchFamily="34" charset="0"/>
          <a:ea typeface="+mn-ea"/>
          <a:cs typeface="+mn-cs"/>
        </a:defRPr>
      </a:lvl1pPr>
      <a:lvl2pPr marL="509588" indent="-309563" algn="l" defTabSz="914400" rtl="0" eaLnBrk="1" latinLnBrk="0" hangingPunct="1">
        <a:lnSpc>
          <a:spcPct val="100000"/>
        </a:lnSpc>
        <a:spcBef>
          <a:spcPts val="200"/>
        </a:spcBef>
        <a:spcAft>
          <a:spcPts val="400"/>
        </a:spcAft>
        <a:buClr>
          <a:schemeClr val="accent6">
            <a:lumMod val="75000"/>
          </a:schemeClr>
        </a:buClr>
        <a:buSzPct val="110000"/>
        <a:buFont typeface="Wingdings" panose="05000000000000000000" pitchFamily="2" charset="2"/>
        <a:buChar char="l"/>
        <a:defRPr sz="2400" kern="1200">
          <a:solidFill>
            <a:schemeClr val="tx1">
              <a:lumMod val="75000"/>
              <a:lumOff val="25000"/>
            </a:schemeClr>
          </a:solidFill>
          <a:latin typeface="Franklin Gothic Demi" panose="020B0703020102020204" pitchFamily="34" charset="0"/>
          <a:ea typeface="+mn-ea"/>
          <a:cs typeface="+mn-cs"/>
        </a:defRPr>
      </a:lvl2pPr>
      <a:lvl3pPr marL="744538" indent="-234950" algn="l" defTabSz="914400" rtl="0" eaLnBrk="1" latinLnBrk="0" hangingPunct="1">
        <a:lnSpc>
          <a:spcPct val="90000"/>
        </a:lnSpc>
        <a:spcBef>
          <a:spcPts val="200"/>
        </a:spcBef>
        <a:spcAft>
          <a:spcPts val="400"/>
        </a:spcAft>
        <a:buClr>
          <a:schemeClr val="accent2">
            <a:lumMod val="75000"/>
          </a:schemeClr>
        </a:buClr>
        <a:buSzPct val="110000"/>
        <a:buFont typeface="Franklin Gothic Medium Cond" panose="020B0606030402020204" pitchFamily="34" charset="0"/>
        <a:buChar char="►"/>
        <a:defRPr sz="2000" kern="1200">
          <a:solidFill>
            <a:srgbClr val="002060"/>
          </a:solidFill>
          <a:latin typeface="Franklin Gothic Book" panose="020B0503020102020204" pitchFamily="34" charset="0"/>
          <a:ea typeface="+mn-ea"/>
          <a:cs typeface="+mn-cs"/>
        </a:defRPr>
      </a:lvl3pPr>
      <a:lvl4pPr marL="1031875" indent="-234950" algn="l" defTabSz="914400" rtl="0" eaLnBrk="1" latinLnBrk="0" hangingPunct="1">
        <a:lnSpc>
          <a:spcPct val="90000"/>
        </a:lnSpc>
        <a:spcBef>
          <a:spcPts val="200"/>
        </a:spcBef>
        <a:spcAft>
          <a:spcPts val="400"/>
        </a:spcAft>
        <a:buClr>
          <a:srgbClr val="002060"/>
        </a:buClr>
        <a:buSzPct val="120000"/>
        <a:buFont typeface="Wingdings" panose="05000000000000000000" pitchFamily="2" charset="2"/>
        <a:buChar char="§"/>
        <a:defRPr sz="1600" kern="1200">
          <a:solidFill>
            <a:schemeClr val="accent2">
              <a:lumMod val="75000"/>
            </a:schemeClr>
          </a:solidFill>
          <a:latin typeface="Franklin Gothic Book" panose="020B0503020102020204" pitchFamily="34" charset="0"/>
          <a:ea typeface="+mn-ea"/>
          <a:cs typeface="+mn-cs"/>
        </a:defRPr>
      </a:lvl4pPr>
      <a:lvl5pPr marL="1254125" indent="-222250" algn="l" defTabSz="914400" rtl="0" eaLnBrk="1" latinLnBrk="0" hangingPunct="1">
        <a:lnSpc>
          <a:spcPct val="90000"/>
        </a:lnSpc>
        <a:spcBef>
          <a:spcPts val="200"/>
        </a:spcBef>
        <a:spcAft>
          <a:spcPts val="400"/>
        </a:spcAft>
        <a:buClrTx/>
        <a:buFont typeface="Courier New" panose="02070309020205020404" pitchFamily="49" charset="0"/>
        <a:buChar char="o"/>
        <a:defRPr sz="1600" kern="1200">
          <a:solidFill>
            <a:schemeClr val="tx1"/>
          </a:solidFill>
          <a:latin typeface="Franklin Gothic Book" panose="020B05030201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pbrown@arkhospitals.org"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hyperlink" Target="mailto:msmith@lhaonline.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awilliams@mhanet.com" TargetMode="External"/><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hyperlink" Target="mailto:jrowden@mhanet.com" TargetMode="Externa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mailto:pgreenawalt@okoha.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kkendrick@tha.org" TargetMode="External"/><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0.emf"/><Relationship Id="rId4" Type="http://schemas.openxmlformats.org/officeDocument/2006/relationships/image" Target="../media/image29.emf"/></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2.emf"/></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surveymonkey.com/r/qifoundationsforchange" TargetMode="External"/><Relationship Id="rId2" Type="http://schemas.openxmlformats.org/officeDocument/2006/relationships/hyperlink" Target="https://www.surveymonkey.com/r/qiacceleratingimprovement"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surveymonkey.com/r/pfefellowship"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www.youtube.com/watch?v=-DID4zl7HFI" TargetMode="External"/><Relationship Id="rId3" Type="http://schemas.openxmlformats.org/officeDocument/2006/relationships/image" Target="../media/image9.png"/><Relationship Id="rId7" Type="http://schemas.openxmlformats.org/officeDocument/2006/relationships/hyperlink" Target="https://www.youtube.com/watch?v=kmHEUm6-uFM"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hyperlink" Target="https://www.youtube.com/watch?v=Wiz1Oqmh4-o" TargetMode="External"/><Relationship Id="rId5" Type="http://schemas.openxmlformats.org/officeDocument/2006/relationships/hyperlink" Target="https://www.youtube.com/watch?v=TFGRKtTmSzY" TargetMode="External"/><Relationship Id="rId4" Type="http://schemas.openxmlformats.org/officeDocument/2006/relationships/hyperlink" Target="https://www.youtube.com/watch?v=Sl8ic83K6Tc"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awilliams@mhanet.com" TargetMode="External"/><Relationship Id="rId7" Type="http://schemas.openxmlformats.org/officeDocument/2006/relationships/hyperlink" Target="mailto:kkendrick@tha.org" TargetMode="External"/><Relationship Id="rId2" Type="http://schemas.openxmlformats.org/officeDocument/2006/relationships/hyperlink" Target="mailto:pbrown@arkhospitals.org" TargetMode="External"/><Relationship Id="rId1" Type="http://schemas.openxmlformats.org/officeDocument/2006/relationships/slideLayout" Target="../slideLayouts/slideLayout2.xml"/><Relationship Id="rId6" Type="http://schemas.openxmlformats.org/officeDocument/2006/relationships/hyperlink" Target="mailto:msmith@lhaonline.org" TargetMode="External"/><Relationship Id="rId5" Type="http://schemas.openxmlformats.org/officeDocument/2006/relationships/hyperlink" Target="mailto:pgreenawalt@okoha.com" TargetMode="External"/><Relationship Id="rId4" Type="http://schemas.openxmlformats.org/officeDocument/2006/relationships/hyperlink" Target="mailto:mclark@khconline.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hret-hiin.org/inc/dhtml/listserv.d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5038" y="398033"/>
            <a:ext cx="8125324" cy="2183802"/>
          </a:xfrm>
        </p:spPr>
        <p:txBody>
          <a:bodyPr>
            <a:normAutofit fontScale="90000"/>
          </a:bodyPr>
          <a:lstStyle/>
          <a:p>
            <a:r>
              <a:rPr lang="en-US" dirty="0"/>
              <a:t>South Central</a:t>
            </a:r>
            <a:br>
              <a:rPr lang="en-US" dirty="0"/>
            </a:br>
            <a:r>
              <a:rPr lang="en-US" dirty="0" err="1"/>
              <a:t>HIINergy</a:t>
            </a:r>
            <a:r>
              <a:rPr lang="en-US" dirty="0"/>
              <a:t> Partners</a:t>
            </a:r>
            <a:br>
              <a:rPr lang="en-US" dirty="0"/>
            </a:br>
            <a:r>
              <a:rPr lang="en-US" sz="2400" spc="200" dirty="0">
                <a:solidFill>
                  <a:schemeClr val="bg1">
                    <a:lumMod val="50000"/>
                  </a:schemeClr>
                </a:solidFill>
                <a:latin typeface="+mj-lt"/>
                <a:ea typeface="+mn-ea"/>
                <a:cs typeface="+mn-cs"/>
              </a:rPr>
              <a:t>Six states partnering for quality and patient safety</a:t>
            </a:r>
            <a:br>
              <a:rPr lang="en-US" sz="2400" spc="200" dirty="0">
                <a:solidFill>
                  <a:schemeClr val="bg1">
                    <a:lumMod val="50000"/>
                  </a:schemeClr>
                </a:solidFill>
                <a:latin typeface="+mj-lt"/>
                <a:ea typeface="+mn-ea"/>
                <a:cs typeface="+mn-cs"/>
              </a:rPr>
            </a:br>
            <a:r>
              <a:rPr lang="en-US" sz="2400" spc="200" dirty="0">
                <a:solidFill>
                  <a:schemeClr val="bg1">
                    <a:lumMod val="50000"/>
                  </a:schemeClr>
                </a:solidFill>
                <a:latin typeface="+mj-lt"/>
                <a:ea typeface="+mn-ea"/>
                <a:cs typeface="+mn-cs"/>
              </a:rPr>
              <a:t>through the Hospital Improvement Innovation Network</a:t>
            </a:r>
          </a:p>
        </p:txBody>
      </p:sp>
      <p:sp>
        <p:nvSpPr>
          <p:cNvPr id="3" name="Subtitle 2"/>
          <p:cNvSpPr>
            <a:spLocks noGrp="1"/>
          </p:cNvSpPr>
          <p:nvPr>
            <p:ph type="subTitle" idx="1"/>
          </p:nvPr>
        </p:nvSpPr>
        <p:spPr>
          <a:xfrm>
            <a:off x="825038" y="4166814"/>
            <a:ext cx="7543800" cy="690548"/>
          </a:xfrm>
        </p:spPr>
        <p:txBody>
          <a:bodyPr>
            <a:normAutofit/>
          </a:bodyPr>
          <a:lstStyle/>
          <a:p>
            <a:r>
              <a:rPr lang="en-US" dirty="0"/>
              <a:t>January 25, 2017</a:t>
            </a:r>
          </a:p>
        </p:txBody>
      </p:sp>
      <p:sp>
        <p:nvSpPr>
          <p:cNvPr id="4" name="TextBox 3"/>
          <p:cNvSpPr txBox="1"/>
          <p:nvPr/>
        </p:nvSpPr>
        <p:spPr>
          <a:xfrm>
            <a:off x="825038" y="2872292"/>
            <a:ext cx="7404562" cy="1200329"/>
          </a:xfrm>
          <a:prstGeom prst="rect">
            <a:avLst/>
          </a:prstGeom>
          <a:noFill/>
        </p:spPr>
        <p:txBody>
          <a:bodyPr wrap="square" rtlCol="0">
            <a:spAutoFit/>
          </a:bodyPr>
          <a:lstStyle/>
          <a:p>
            <a:pPr algn="ctr">
              <a:lnSpc>
                <a:spcPct val="90000"/>
              </a:lnSpc>
            </a:pPr>
            <a:r>
              <a:rPr lang="en-US" sz="4000" dirty="0">
                <a:solidFill>
                  <a:srgbClr val="003F87"/>
                </a:solidFill>
              </a:rPr>
              <a:t>“Strategies for Getting  Started</a:t>
            </a:r>
            <a:br>
              <a:rPr lang="en-US" sz="4000" dirty="0">
                <a:solidFill>
                  <a:srgbClr val="003F87"/>
                </a:solidFill>
              </a:rPr>
            </a:br>
            <a:r>
              <a:rPr lang="en-US" sz="4000" dirty="0">
                <a:solidFill>
                  <a:srgbClr val="003F87"/>
                </a:solidFill>
              </a:rPr>
              <a:t>in our new HIIN”</a:t>
            </a:r>
          </a:p>
        </p:txBody>
      </p:sp>
    </p:spTree>
    <p:extLst>
      <p:ext uri="{BB962C8B-B14F-4D97-AF65-F5344CB8AC3E}">
        <p14:creationId xmlns:p14="http://schemas.microsoft.com/office/powerpoint/2010/main" val="2929381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94359"/>
            <a:ext cx="2400300" cy="2170356"/>
          </a:xfrm>
        </p:spPr>
        <p:txBody>
          <a:bodyPr/>
          <a:lstStyle/>
          <a:p>
            <a:r>
              <a:rPr lang="en-US" dirty="0"/>
              <a:t>State Partner Updates</a:t>
            </a:r>
          </a:p>
        </p:txBody>
      </p:sp>
      <p:sp>
        <p:nvSpPr>
          <p:cNvPr id="3" name="Content Placeholder 2"/>
          <p:cNvSpPr>
            <a:spLocks noGrp="1"/>
          </p:cNvSpPr>
          <p:nvPr>
            <p:ph idx="1"/>
          </p:nvPr>
        </p:nvSpPr>
        <p:spPr>
          <a:xfrm>
            <a:off x="3238053" y="731520"/>
            <a:ext cx="5798371" cy="5540188"/>
          </a:xfrm>
        </p:spPr>
        <p:txBody>
          <a:bodyPr>
            <a:normAutofit lnSpcReduction="10000"/>
          </a:bodyPr>
          <a:lstStyle/>
          <a:p>
            <a:pPr marL="0" indent="0" algn="ctr">
              <a:lnSpc>
                <a:spcPct val="100000"/>
              </a:lnSpc>
              <a:spcBef>
                <a:spcPts val="0"/>
              </a:spcBef>
              <a:spcAft>
                <a:spcPts val="0"/>
              </a:spcAft>
              <a:buNone/>
            </a:pPr>
            <a:r>
              <a:rPr lang="en-US" b="1" dirty="0">
                <a:solidFill>
                  <a:srgbClr val="003F87"/>
                </a:solidFill>
              </a:rPr>
              <a:t>South Central </a:t>
            </a:r>
            <a:r>
              <a:rPr lang="en-US" b="1" dirty="0" err="1">
                <a:solidFill>
                  <a:srgbClr val="003F87"/>
                </a:solidFill>
              </a:rPr>
              <a:t>HIINergy</a:t>
            </a:r>
            <a:r>
              <a:rPr lang="en-US" b="1" dirty="0">
                <a:solidFill>
                  <a:srgbClr val="003F87"/>
                </a:solidFill>
              </a:rPr>
              <a:t> Partners</a:t>
            </a:r>
          </a:p>
          <a:p>
            <a:pPr marL="0" indent="0" algn="ctr">
              <a:lnSpc>
                <a:spcPct val="100000"/>
              </a:lnSpc>
              <a:spcBef>
                <a:spcPts val="0"/>
              </a:spcBef>
              <a:spcAft>
                <a:spcPts val="1200"/>
              </a:spcAft>
              <a:buNone/>
            </a:pPr>
            <a:r>
              <a:rPr lang="en-US" sz="1800" b="1" dirty="0">
                <a:solidFill>
                  <a:srgbClr val="003F87"/>
                </a:solidFill>
              </a:rPr>
              <a:t>January 25, 2017</a:t>
            </a:r>
          </a:p>
          <a:p>
            <a:pPr marL="0" indent="0" algn="ctr">
              <a:spcBef>
                <a:spcPts val="0"/>
              </a:spcBef>
              <a:spcAft>
                <a:spcPts val="1200"/>
              </a:spcAft>
              <a:buNone/>
            </a:pPr>
            <a:endParaRPr lang="en-US" sz="1800" b="1" dirty="0">
              <a:solidFill>
                <a:srgbClr val="003F87"/>
              </a:solidFill>
            </a:endParaRPr>
          </a:p>
          <a:p>
            <a:pPr marL="762636" lvl="1" indent="-344488">
              <a:buSzPct val="105000"/>
              <a:buFont typeface="Wingdings" panose="05000000000000000000" pitchFamily="2" charset="2"/>
              <a:buChar char="Ø"/>
              <a:tabLst>
                <a:tab pos="742950" algn="l"/>
              </a:tabLst>
            </a:pPr>
            <a:r>
              <a:rPr lang="en-US" dirty="0"/>
              <a:t>Arkansas</a:t>
            </a:r>
            <a:br>
              <a:rPr lang="en-US" dirty="0"/>
            </a:br>
            <a:r>
              <a:rPr lang="en-US" sz="1800" dirty="0">
                <a:latin typeface="+mn-lt"/>
              </a:rPr>
              <a:t>Pam Brown, Arkansas Hospital Association</a:t>
            </a:r>
          </a:p>
          <a:p>
            <a:pPr marL="762636" lvl="1" indent="-344488">
              <a:spcBef>
                <a:spcPts val="600"/>
              </a:spcBef>
              <a:buSzPct val="105000"/>
              <a:buFont typeface="Wingdings" panose="05000000000000000000" pitchFamily="2" charset="2"/>
              <a:buChar char="Ø"/>
              <a:tabLst>
                <a:tab pos="742950" algn="l"/>
              </a:tabLst>
            </a:pPr>
            <a:r>
              <a:rPr lang="en-US" dirty="0"/>
              <a:t>Kansas</a:t>
            </a:r>
            <a:br>
              <a:rPr lang="en-US" dirty="0"/>
            </a:br>
            <a:r>
              <a:rPr lang="en-US" sz="1800" dirty="0">
                <a:latin typeface="+mn-lt"/>
              </a:rPr>
              <a:t>Michele Clark, Kansas Healthcare Collaborative</a:t>
            </a:r>
          </a:p>
          <a:p>
            <a:pPr marL="762636" lvl="1" indent="-344488">
              <a:spcBef>
                <a:spcPts val="600"/>
              </a:spcBef>
              <a:buClr>
                <a:srgbClr val="034A90">
                  <a:lumMod val="75000"/>
                </a:srgbClr>
              </a:buClr>
              <a:buSzPct val="105000"/>
              <a:buFont typeface="Wingdings" panose="05000000000000000000" pitchFamily="2" charset="2"/>
              <a:buChar char="Ø"/>
              <a:tabLst>
                <a:tab pos="742950" algn="l"/>
              </a:tabLst>
            </a:pPr>
            <a:r>
              <a:rPr lang="en-US" dirty="0"/>
              <a:t>Louisiana</a:t>
            </a:r>
            <a:br>
              <a:rPr lang="en-US" dirty="0"/>
            </a:br>
            <a:r>
              <a:rPr lang="en-US" sz="1800" dirty="0">
                <a:solidFill>
                  <a:prstClr val="black">
                    <a:lumMod val="75000"/>
                    <a:lumOff val="25000"/>
                  </a:prstClr>
                </a:solidFill>
                <a:latin typeface="Franklin Gothic Book" panose="020B0503020102020204"/>
              </a:rPr>
              <a:t>Michelle Smith, Louisiana Hospital Association</a:t>
            </a:r>
            <a:endParaRPr lang="en-US" dirty="0"/>
          </a:p>
          <a:p>
            <a:pPr marL="762636" lvl="1" indent="-344488">
              <a:spcBef>
                <a:spcPts val="600"/>
              </a:spcBef>
              <a:buClr>
                <a:srgbClr val="034A90">
                  <a:lumMod val="75000"/>
                </a:srgbClr>
              </a:buClr>
              <a:buSzPct val="105000"/>
              <a:buFont typeface="Wingdings" panose="05000000000000000000" pitchFamily="2" charset="2"/>
              <a:buChar char="Ø"/>
              <a:tabLst>
                <a:tab pos="742950" algn="l"/>
              </a:tabLst>
            </a:pPr>
            <a:r>
              <a:rPr lang="en-US" dirty="0"/>
              <a:t>Missouri</a:t>
            </a:r>
            <a:br>
              <a:rPr lang="en-US" dirty="0"/>
            </a:br>
            <a:r>
              <a:rPr lang="en-US" sz="1800" dirty="0">
                <a:solidFill>
                  <a:prstClr val="black">
                    <a:lumMod val="75000"/>
                    <a:lumOff val="25000"/>
                  </a:prstClr>
                </a:solidFill>
                <a:latin typeface="Franklin Gothic Book" panose="020B0503020102020204"/>
              </a:rPr>
              <a:t>Alison Williams, Missouri Hospital Association</a:t>
            </a:r>
            <a:endParaRPr lang="en-US" dirty="0"/>
          </a:p>
          <a:p>
            <a:pPr marL="762636" lvl="1" indent="-344488">
              <a:spcBef>
                <a:spcPts val="600"/>
              </a:spcBef>
              <a:buClr>
                <a:srgbClr val="034A90">
                  <a:lumMod val="75000"/>
                </a:srgbClr>
              </a:buClr>
              <a:buSzPct val="105000"/>
              <a:buFont typeface="Wingdings" panose="05000000000000000000" pitchFamily="2" charset="2"/>
              <a:buChar char="Ø"/>
              <a:tabLst>
                <a:tab pos="742950" algn="l"/>
              </a:tabLst>
            </a:pPr>
            <a:r>
              <a:rPr lang="en-US" dirty="0"/>
              <a:t>Oklahoma</a:t>
            </a:r>
            <a:br>
              <a:rPr lang="en-US" dirty="0"/>
            </a:br>
            <a:r>
              <a:rPr lang="en-US" sz="1800" dirty="0">
                <a:solidFill>
                  <a:prstClr val="black">
                    <a:lumMod val="75000"/>
                    <a:lumOff val="25000"/>
                  </a:prstClr>
                </a:solidFill>
                <a:latin typeface="Franklin Gothic Book" panose="020B0503020102020204"/>
              </a:rPr>
              <a:t>Patrice Greenawalt, Oklahoma Hospital Association</a:t>
            </a:r>
            <a:endParaRPr lang="en-US" dirty="0"/>
          </a:p>
          <a:p>
            <a:pPr marL="762636" lvl="1" indent="-344488">
              <a:spcBef>
                <a:spcPts val="600"/>
              </a:spcBef>
              <a:buClr>
                <a:srgbClr val="034A90">
                  <a:lumMod val="75000"/>
                </a:srgbClr>
              </a:buClr>
              <a:buSzPct val="105000"/>
              <a:buFont typeface="Wingdings" panose="05000000000000000000" pitchFamily="2" charset="2"/>
              <a:buChar char="Ø"/>
              <a:tabLst>
                <a:tab pos="742950" algn="l"/>
              </a:tabLst>
            </a:pPr>
            <a:r>
              <a:rPr lang="en-US" dirty="0"/>
              <a:t>Texas</a:t>
            </a:r>
            <a:br>
              <a:rPr lang="en-US" dirty="0"/>
            </a:br>
            <a:r>
              <a:rPr lang="en-US" sz="1800" dirty="0">
                <a:solidFill>
                  <a:prstClr val="black">
                    <a:lumMod val="75000"/>
                    <a:lumOff val="25000"/>
                  </a:prstClr>
                </a:solidFill>
                <a:latin typeface="Franklin Gothic Book" panose="020B0503020102020204"/>
              </a:rPr>
              <a:t>Karen Kendrick, Texas Hospital Association</a:t>
            </a:r>
          </a:p>
        </p:txBody>
      </p:sp>
      <p:sp>
        <p:nvSpPr>
          <p:cNvPr id="6" name="TextBox 5"/>
          <p:cNvSpPr txBox="1"/>
          <p:nvPr/>
        </p:nvSpPr>
        <p:spPr>
          <a:xfrm>
            <a:off x="261027" y="5982038"/>
            <a:ext cx="2564045" cy="646331"/>
          </a:xfrm>
          <a:prstGeom prst="rect">
            <a:avLst/>
          </a:prstGeom>
          <a:noFill/>
        </p:spPr>
        <p:txBody>
          <a:bodyPr wrap="square" rtlCol="0">
            <a:spAutoFit/>
          </a:bodyPr>
          <a:lstStyle/>
          <a:p>
            <a:pPr algn="ctr"/>
            <a:r>
              <a:rPr lang="en-US" dirty="0">
                <a:solidFill>
                  <a:schemeClr val="bg1"/>
                </a:solidFill>
              </a:rPr>
              <a:t>Hospital Improvement Innovation Network</a:t>
            </a:r>
          </a:p>
        </p:txBody>
      </p:sp>
      <p:pic>
        <p:nvPicPr>
          <p:cNvPr id="7" name="Picture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80923" y="4886031"/>
            <a:ext cx="924252" cy="1050286"/>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pPr/>
              <a:t>10</a:t>
            </a:fld>
            <a:endParaRPr lang="en-US" dirty="0"/>
          </a:p>
        </p:txBody>
      </p:sp>
      <p:sp>
        <p:nvSpPr>
          <p:cNvPr id="4" name="Rectangle 3"/>
          <p:cNvSpPr/>
          <p:nvPr/>
        </p:nvSpPr>
        <p:spPr>
          <a:xfrm>
            <a:off x="4450813" y="3244334"/>
            <a:ext cx="242374" cy="369332"/>
          </a:xfrm>
          <a:prstGeom prst="rect">
            <a:avLst/>
          </a:prstGeom>
        </p:spPr>
        <p:txBody>
          <a:bodyPr wrap="none">
            <a:spAutoFit/>
          </a:bodyPr>
          <a:lstStyle/>
          <a:p>
            <a:pPr algn="ctr"/>
            <a:r>
              <a:rPr lang="en-US" dirty="0"/>
              <a:t> </a:t>
            </a:r>
          </a:p>
        </p:txBody>
      </p:sp>
      <p:sp>
        <p:nvSpPr>
          <p:cNvPr id="8" name="Rectangle 7"/>
          <p:cNvSpPr/>
          <p:nvPr/>
        </p:nvSpPr>
        <p:spPr>
          <a:xfrm>
            <a:off x="4450813" y="3244334"/>
            <a:ext cx="242374" cy="369332"/>
          </a:xfrm>
          <a:prstGeom prst="rect">
            <a:avLst/>
          </a:prstGeom>
        </p:spPr>
        <p:txBody>
          <a:bodyPr wrap="none">
            <a:spAutoFit/>
          </a:bodyPr>
          <a:lstStyle/>
          <a:p>
            <a:pPr algn="ctr"/>
            <a:r>
              <a:rPr lang="en-US" dirty="0"/>
              <a:t> </a:t>
            </a:r>
          </a:p>
        </p:txBody>
      </p:sp>
    </p:spTree>
    <p:extLst>
      <p:ext uri="{BB962C8B-B14F-4D97-AF65-F5344CB8AC3E}">
        <p14:creationId xmlns:p14="http://schemas.microsoft.com/office/powerpoint/2010/main" val="1197331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430" y="549544"/>
            <a:ext cx="7889049" cy="1080588"/>
          </a:xfrm>
        </p:spPr>
        <p:txBody>
          <a:bodyPr>
            <a:normAutofit fontScale="90000"/>
          </a:bodyPr>
          <a:lstStyle/>
          <a:p>
            <a:pPr algn="ctr"/>
            <a:r>
              <a:rPr lang="en-US" dirty="0"/>
              <a:t>State HIIN Hospital Comparison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7941916"/>
              </p:ext>
            </p:extLst>
          </p:nvPr>
        </p:nvGraphicFramePr>
        <p:xfrm>
          <a:off x="569845" y="1815548"/>
          <a:ext cx="8033634" cy="4041696"/>
        </p:xfrm>
        <a:graphic>
          <a:graphicData uri="http://schemas.openxmlformats.org/drawingml/2006/table">
            <a:tbl>
              <a:tblPr firstRow="1" bandRow="1">
                <a:tableStyleId>{5C22544A-7EE6-4342-B048-85BDC9FD1C3A}</a:tableStyleId>
              </a:tblPr>
              <a:tblGrid>
                <a:gridCol w="1510748">
                  <a:extLst>
                    <a:ext uri="{9D8B030D-6E8A-4147-A177-3AD203B41FA5}">
                      <a16:colId xmlns:a16="http://schemas.microsoft.com/office/drawing/2014/main" xmlns="" val="3867841400"/>
                    </a:ext>
                  </a:extLst>
                </a:gridCol>
                <a:gridCol w="1060174">
                  <a:extLst>
                    <a:ext uri="{9D8B030D-6E8A-4147-A177-3AD203B41FA5}">
                      <a16:colId xmlns:a16="http://schemas.microsoft.com/office/drawing/2014/main" xmlns="" val="3522899438"/>
                    </a:ext>
                  </a:extLst>
                </a:gridCol>
                <a:gridCol w="1033670">
                  <a:extLst>
                    <a:ext uri="{9D8B030D-6E8A-4147-A177-3AD203B41FA5}">
                      <a16:colId xmlns:a16="http://schemas.microsoft.com/office/drawing/2014/main" xmlns="" val="268580595"/>
                    </a:ext>
                  </a:extLst>
                </a:gridCol>
                <a:gridCol w="1152939">
                  <a:extLst>
                    <a:ext uri="{9D8B030D-6E8A-4147-A177-3AD203B41FA5}">
                      <a16:colId xmlns:a16="http://schemas.microsoft.com/office/drawing/2014/main" xmlns="" val="3404921434"/>
                    </a:ext>
                  </a:extLst>
                </a:gridCol>
                <a:gridCol w="1285461">
                  <a:extLst>
                    <a:ext uri="{9D8B030D-6E8A-4147-A177-3AD203B41FA5}">
                      <a16:colId xmlns:a16="http://schemas.microsoft.com/office/drawing/2014/main" xmlns="" val="1848362190"/>
                    </a:ext>
                  </a:extLst>
                </a:gridCol>
                <a:gridCol w="914030">
                  <a:extLst>
                    <a:ext uri="{9D8B030D-6E8A-4147-A177-3AD203B41FA5}">
                      <a16:colId xmlns:a16="http://schemas.microsoft.com/office/drawing/2014/main" xmlns="" val="4025234816"/>
                    </a:ext>
                  </a:extLst>
                </a:gridCol>
                <a:gridCol w="1076612">
                  <a:extLst>
                    <a:ext uri="{9D8B030D-6E8A-4147-A177-3AD203B41FA5}">
                      <a16:colId xmlns:a16="http://schemas.microsoft.com/office/drawing/2014/main" xmlns="" val="2007688374"/>
                    </a:ext>
                  </a:extLst>
                </a:gridCol>
              </a:tblGrid>
              <a:tr h="531615">
                <a:tc>
                  <a:txBody>
                    <a:bodyPr/>
                    <a:lstStyle/>
                    <a:p>
                      <a:pPr algn="ctr"/>
                      <a:endParaRPr lang="en-US" dirty="0"/>
                    </a:p>
                  </a:txBody>
                  <a:tcPr/>
                </a:tc>
                <a:tc>
                  <a:txBody>
                    <a:bodyPr/>
                    <a:lstStyle/>
                    <a:p>
                      <a:pPr algn="ctr"/>
                      <a:r>
                        <a:rPr lang="en-US" dirty="0"/>
                        <a:t>AR</a:t>
                      </a:r>
                    </a:p>
                  </a:txBody>
                  <a:tcPr/>
                </a:tc>
                <a:tc>
                  <a:txBody>
                    <a:bodyPr/>
                    <a:lstStyle/>
                    <a:p>
                      <a:pPr algn="ctr"/>
                      <a:r>
                        <a:rPr lang="en-US" dirty="0"/>
                        <a:t>KS</a:t>
                      </a:r>
                    </a:p>
                  </a:txBody>
                  <a:tcPr/>
                </a:tc>
                <a:tc>
                  <a:txBody>
                    <a:bodyPr/>
                    <a:lstStyle/>
                    <a:p>
                      <a:pPr algn="ctr"/>
                      <a:r>
                        <a:rPr lang="en-US" dirty="0"/>
                        <a:t>LA</a:t>
                      </a:r>
                    </a:p>
                  </a:txBody>
                  <a:tcPr/>
                </a:tc>
                <a:tc>
                  <a:txBody>
                    <a:bodyPr/>
                    <a:lstStyle/>
                    <a:p>
                      <a:pPr algn="ctr"/>
                      <a:r>
                        <a:rPr lang="en-US" dirty="0"/>
                        <a:t>MO</a:t>
                      </a:r>
                    </a:p>
                  </a:txBody>
                  <a:tcPr/>
                </a:tc>
                <a:tc>
                  <a:txBody>
                    <a:bodyPr/>
                    <a:lstStyle/>
                    <a:p>
                      <a:pPr algn="ctr"/>
                      <a:r>
                        <a:rPr lang="en-US" dirty="0"/>
                        <a:t>OK</a:t>
                      </a:r>
                    </a:p>
                  </a:txBody>
                  <a:tcPr/>
                </a:tc>
                <a:tc>
                  <a:txBody>
                    <a:bodyPr/>
                    <a:lstStyle/>
                    <a:p>
                      <a:pPr algn="ctr"/>
                      <a:r>
                        <a:rPr lang="en-US" dirty="0"/>
                        <a:t>TX</a:t>
                      </a:r>
                    </a:p>
                  </a:txBody>
                  <a:tcPr/>
                </a:tc>
                <a:extLst>
                  <a:ext uri="{0D108BD9-81ED-4DB2-BD59-A6C34878D82A}">
                    <a16:rowId xmlns:a16="http://schemas.microsoft.com/office/drawing/2014/main" xmlns="" val="544194327"/>
                  </a:ext>
                </a:extLst>
              </a:tr>
              <a:tr h="651867">
                <a:tc>
                  <a:txBody>
                    <a:bodyPr/>
                    <a:lstStyle/>
                    <a:p>
                      <a:r>
                        <a:rPr lang="en-US" dirty="0"/>
                        <a:t>Total # Hospitals in State</a:t>
                      </a:r>
                    </a:p>
                  </a:txBody>
                  <a:tcPr/>
                </a:tc>
                <a:tc>
                  <a:txBody>
                    <a:bodyPr/>
                    <a:lstStyle/>
                    <a:p>
                      <a:pPr algn="ctr"/>
                      <a:r>
                        <a:rPr lang="en-US" dirty="0"/>
                        <a:t>81</a:t>
                      </a:r>
                    </a:p>
                  </a:txBody>
                  <a:tcPr/>
                </a:tc>
                <a:tc>
                  <a:txBody>
                    <a:bodyPr/>
                    <a:lstStyle/>
                    <a:p>
                      <a:pPr algn="ctr"/>
                      <a:r>
                        <a:rPr lang="en-US" dirty="0"/>
                        <a:t>136</a:t>
                      </a:r>
                    </a:p>
                  </a:txBody>
                  <a:tcPr/>
                </a:tc>
                <a:tc>
                  <a:txBody>
                    <a:bodyPr/>
                    <a:lstStyle/>
                    <a:p>
                      <a:pPr algn="ctr"/>
                      <a:r>
                        <a:rPr lang="en-US" dirty="0"/>
                        <a:t>140</a:t>
                      </a:r>
                    </a:p>
                  </a:txBody>
                  <a:tcPr/>
                </a:tc>
                <a:tc>
                  <a:txBody>
                    <a:bodyPr/>
                    <a:lstStyle/>
                    <a:p>
                      <a:pPr algn="ctr"/>
                      <a:r>
                        <a:rPr lang="en-US" dirty="0"/>
                        <a:t>145</a:t>
                      </a:r>
                    </a:p>
                  </a:txBody>
                  <a:tcPr/>
                </a:tc>
                <a:tc>
                  <a:txBody>
                    <a:bodyPr/>
                    <a:lstStyle/>
                    <a:p>
                      <a:pPr algn="ctr"/>
                      <a:r>
                        <a:rPr lang="en-US" dirty="0"/>
                        <a:t>132</a:t>
                      </a:r>
                    </a:p>
                  </a:txBody>
                  <a:tcPr/>
                </a:tc>
                <a:tc>
                  <a:txBody>
                    <a:bodyPr/>
                    <a:lstStyle/>
                    <a:p>
                      <a:pPr algn="ctr"/>
                      <a:r>
                        <a:rPr lang="en-US" dirty="0"/>
                        <a:t>379</a:t>
                      </a:r>
                    </a:p>
                  </a:txBody>
                  <a:tcPr/>
                </a:tc>
                <a:extLst>
                  <a:ext uri="{0D108BD9-81ED-4DB2-BD59-A6C34878D82A}">
                    <a16:rowId xmlns:a16="http://schemas.microsoft.com/office/drawing/2014/main" xmlns="" val="4251964553"/>
                  </a:ext>
                </a:extLst>
              </a:tr>
              <a:tr h="651867">
                <a:tc>
                  <a:txBody>
                    <a:bodyPr/>
                    <a:lstStyle/>
                    <a:p>
                      <a:r>
                        <a:rPr lang="en-US" dirty="0"/>
                        <a:t># Hospitals in HIIN</a:t>
                      </a:r>
                    </a:p>
                  </a:txBody>
                  <a:tcPr/>
                </a:tc>
                <a:tc>
                  <a:txBody>
                    <a:bodyPr/>
                    <a:lstStyle/>
                    <a:p>
                      <a:pPr algn="ctr"/>
                      <a:r>
                        <a:rPr lang="en-US" dirty="0"/>
                        <a:t>53</a:t>
                      </a:r>
                    </a:p>
                  </a:txBody>
                  <a:tcPr/>
                </a:tc>
                <a:tc>
                  <a:txBody>
                    <a:bodyPr/>
                    <a:lstStyle/>
                    <a:p>
                      <a:pPr algn="ctr"/>
                      <a:r>
                        <a:rPr lang="en-US" dirty="0"/>
                        <a:t>113</a:t>
                      </a:r>
                    </a:p>
                  </a:txBody>
                  <a:tcPr/>
                </a:tc>
                <a:tc>
                  <a:txBody>
                    <a:bodyPr/>
                    <a:lstStyle/>
                    <a:p>
                      <a:pPr algn="ctr"/>
                      <a:r>
                        <a:rPr lang="en-US" dirty="0"/>
                        <a:t> 95</a:t>
                      </a:r>
                    </a:p>
                  </a:txBody>
                  <a:tcPr/>
                </a:tc>
                <a:tc>
                  <a:txBody>
                    <a:bodyPr/>
                    <a:lstStyle/>
                    <a:p>
                      <a:pPr algn="ctr"/>
                      <a:r>
                        <a:rPr lang="en-US" dirty="0"/>
                        <a:t>74</a:t>
                      </a:r>
                    </a:p>
                  </a:txBody>
                  <a:tcPr/>
                </a:tc>
                <a:tc>
                  <a:txBody>
                    <a:bodyPr/>
                    <a:lstStyle/>
                    <a:p>
                      <a:pPr algn="ctr"/>
                      <a:r>
                        <a:rPr lang="en-US" dirty="0"/>
                        <a:t>48</a:t>
                      </a:r>
                    </a:p>
                  </a:txBody>
                  <a:tcPr/>
                </a:tc>
                <a:tc>
                  <a:txBody>
                    <a:bodyPr/>
                    <a:lstStyle/>
                    <a:p>
                      <a:pPr algn="ctr"/>
                      <a:r>
                        <a:rPr lang="en-US" dirty="0"/>
                        <a:t>115</a:t>
                      </a:r>
                    </a:p>
                  </a:txBody>
                  <a:tcPr/>
                </a:tc>
                <a:extLst>
                  <a:ext uri="{0D108BD9-81ED-4DB2-BD59-A6C34878D82A}">
                    <a16:rowId xmlns:a16="http://schemas.microsoft.com/office/drawing/2014/main" xmlns="" val="2450877297"/>
                  </a:ext>
                </a:extLst>
              </a:tr>
              <a:tr h="651867">
                <a:tc>
                  <a:txBody>
                    <a:bodyPr/>
                    <a:lstStyle/>
                    <a:p>
                      <a:r>
                        <a:rPr lang="en-US" dirty="0"/>
                        <a:t>Academic Hospitals</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5</a:t>
                      </a:r>
                    </a:p>
                  </a:txBody>
                  <a:tcPr/>
                </a:tc>
                <a:tc>
                  <a:txBody>
                    <a:bodyPr/>
                    <a:lstStyle/>
                    <a:p>
                      <a:pPr algn="ctr"/>
                      <a:r>
                        <a:rPr lang="en-US" dirty="0"/>
                        <a:t>0</a:t>
                      </a:r>
                    </a:p>
                  </a:txBody>
                  <a:tcPr/>
                </a:tc>
                <a:tc>
                  <a:txBody>
                    <a:bodyPr/>
                    <a:lstStyle/>
                    <a:p>
                      <a:pPr algn="ctr"/>
                      <a:r>
                        <a:rPr lang="en-US" dirty="0"/>
                        <a:t>2</a:t>
                      </a:r>
                    </a:p>
                  </a:txBody>
                  <a:tcPr/>
                </a:tc>
                <a:tc>
                  <a:txBody>
                    <a:bodyPr/>
                    <a:lstStyle/>
                    <a:p>
                      <a:pPr algn="ctr"/>
                      <a:r>
                        <a:rPr lang="en-US" dirty="0"/>
                        <a:t>1</a:t>
                      </a:r>
                    </a:p>
                  </a:txBody>
                  <a:tcPr/>
                </a:tc>
                <a:extLst>
                  <a:ext uri="{0D108BD9-81ED-4DB2-BD59-A6C34878D82A}">
                    <a16:rowId xmlns:a16="http://schemas.microsoft.com/office/drawing/2014/main" xmlns="" val="474441319"/>
                  </a:ext>
                </a:extLst>
              </a:tr>
              <a:tr h="531615">
                <a:tc>
                  <a:txBody>
                    <a:bodyPr/>
                    <a:lstStyle/>
                    <a:p>
                      <a:r>
                        <a:rPr lang="en-US" dirty="0"/>
                        <a:t>Rural Hospitals</a:t>
                      </a:r>
                    </a:p>
                  </a:txBody>
                  <a:tcPr/>
                </a:tc>
                <a:tc>
                  <a:txBody>
                    <a:bodyPr/>
                    <a:lstStyle/>
                    <a:p>
                      <a:pPr algn="ctr"/>
                      <a:r>
                        <a:rPr lang="en-US" dirty="0"/>
                        <a:t>37</a:t>
                      </a:r>
                    </a:p>
                    <a:p>
                      <a:pPr algn="ctr"/>
                      <a:r>
                        <a:rPr lang="en-US" dirty="0"/>
                        <a:t>16 CAH</a:t>
                      </a:r>
                    </a:p>
                  </a:txBody>
                  <a:tcPr/>
                </a:tc>
                <a:tc>
                  <a:txBody>
                    <a:bodyPr/>
                    <a:lstStyle/>
                    <a:p>
                      <a:pPr algn="ctr"/>
                      <a:r>
                        <a:rPr lang="en-US" dirty="0"/>
                        <a:t>82</a:t>
                      </a:r>
                    </a:p>
                  </a:txBody>
                  <a:tcPr/>
                </a:tc>
                <a:tc>
                  <a:txBody>
                    <a:bodyPr/>
                    <a:lstStyle/>
                    <a:p>
                      <a:pPr algn="ctr"/>
                      <a:r>
                        <a:rPr lang="en-US" dirty="0"/>
                        <a:t>60</a:t>
                      </a:r>
                    </a:p>
                  </a:txBody>
                  <a:tcPr/>
                </a:tc>
                <a:tc>
                  <a:txBody>
                    <a:bodyPr/>
                    <a:lstStyle/>
                    <a:p>
                      <a:pPr algn="ctr"/>
                      <a:r>
                        <a:rPr lang="en-US" dirty="0"/>
                        <a:t>43</a:t>
                      </a:r>
                    </a:p>
                    <a:p>
                      <a:pPr algn="ctr"/>
                      <a:r>
                        <a:rPr lang="en-US" dirty="0"/>
                        <a:t>25 CAH</a:t>
                      </a:r>
                    </a:p>
                  </a:txBody>
                  <a:tcPr/>
                </a:tc>
                <a:tc>
                  <a:txBody>
                    <a:bodyPr/>
                    <a:lstStyle/>
                    <a:p>
                      <a:pPr algn="ctr"/>
                      <a:r>
                        <a:rPr lang="en-US" dirty="0"/>
                        <a:t>31</a:t>
                      </a:r>
                    </a:p>
                    <a:p>
                      <a:pPr algn="ctr"/>
                      <a:r>
                        <a:rPr lang="en-US" dirty="0"/>
                        <a:t>16 CAH</a:t>
                      </a:r>
                    </a:p>
                  </a:txBody>
                  <a:tcPr/>
                </a:tc>
                <a:tc>
                  <a:txBody>
                    <a:bodyPr/>
                    <a:lstStyle/>
                    <a:p>
                      <a:pPr algn="ctr"/>
                      <a:r>
                        <a:rPr lang="en-US" dirty="0"/>
                        <a:t>71</a:t>
                      </a:r>
                    </a:p>
                    <a:p>
                      <a:pPr algn="ctr"/>
                      <a:r>
                        <a:rPr lang="en-US" dirty="0"/>
                        <a:t>33 CAH</a:t>
                      </a:r>
                    </a:p>
                  </a:txBody>
                  <a:tcPr/>
                </a:tc>
                <a:extLst>
                  <a:ext uri="{0D108BD9-81ED-4DB2-BD59-A6C34878D82A}">
                    <a16:rowId xmlns:a16="http://schemas.microsoft.com/office/drawing/2014/main" xmlns="" val="3922877827"/>
                  </a:ext>
                </a:extLst>
              </a:tr>
              <a:tr h="651867">
                <a:tc>
                  <a:txBody>
                    <a:bodyPr/>
                    <a:lstStyle/>
                    <a:p>
                      <a:r>
                        <a:rPr lang="en-US" dirty="0"/>
                        <a:t># Enrolled in a Fellowship</a:t>
                      </a:r>
                    </a:p>
                  </a:txBody>
                  <a:tcPr/>
                </a:tc>
                <a:tc>
                  <a:txBody>
                    <a:bodyPr/>
                    <a:lstStyle/>
                    <a:p>
                      <a:pPr algn="ctr"/>
                      <a:r>
                        <a:rPr lang="en-US" dirty="0"/>
                        <a:t>12</a:t>
                      </a:r>
                    </a:p>
                  </a:txBody>
                  <a:tcPr/>
                </a:tc>
                <a:tc>
                  <a:txBody>
                    <a:bodyPr/>
                    <a:lstStyle/>
                    <a:p>
                      <a:pPr algn="ctr"/>
                      <a:r>
                        <a:rPr lang="en-US" dirty="0"/>
                        <a:t>38</a:t>
                      </a:r>
                    </a:p>
                  </a:txBody>
                  <a:tcPr/>
                </a:tc>
                <a:tc>
                  <a:txBody>
                    <a:bodyPr/>
                    <a:lstStyle/>
                    <a:p>
                      <a:pPr algn="ctr"/>
                      <a:r>
                        <a:rPr lang="en-US" dirty="0"/>
                        <a:t>16</a:t>
                      </a:r>
                    </a:p>
                  </a:txBody>
                  <a:tcPr/>
                </a:tc>
                <a:tc>
                  <a:txBody>
                    <a:bodyPr/>
                    <a:lstStyle/>
                    <a:p>
                      <a:pPr algn="ctr"/>
                      <a:r>
                        <a:rPr lang="en-US" dirty="0"/>
                        <a:t>37</a:t>
                      </a:r>
                    </a:p>
                  </a:txBody>
                  <a:tcPr/>
                </a:tc>
                <a:tc>
                  <a:txBody>
                    <a:bodyPr/>
                    <a:lstStyle/>
                    <a:p>
                      <a:pPr algn="ctr"/>
                      <a:r>
                        <a:rPr lang="en-US" dirty="0"/>
                        <a:t>29</a:t>
                      </a:r>
                    </a:p>
                  </a:txBody>
                  <a:tcPr/>
                </a:tc>
                <a:tc>
                  <a:txBody>
                    <a:bodyPr/>
                    <a:lstStyle/>
                    <a:p>
                      <a:pPr algn="ctr"/>
                      <a:r>
                        <a:rPr lang="en-US" dirty="0"/>
                        <a:t>27</a:t>
                      </a:r>
                    </a:p>
                  </a:txBody>
                  <a:tcPr/>
                </a:tc>
                <a:extLst>
                  <a:ext uri="{0D108BD9-81ED-4DB2-BD59-A6C34878D82A}">
                    <a16:rowId xmlns:a16="http://schemas.microsoft.com/office/drawing/2014/main" xmlns="" val="735271419"/>
                  </a:ext>
                </a:extLst>
              </a:tr>
            </a:tbl>
          </a:graphicData>
        </a:graphic>
      </p:graphicFrame>
    </p:spTree>
    <p:extLst>
      <p:ext uri="{BB962C8B-B14F-4D97-AF65-F5344CB8AC3E}">
        <p14:creationId xmlns:p14="http://schemas.microsoft.com/office/powerpoint/2010/main" val="885822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23861"/>
          </a:xfrm>
        </p:spPr>
        <p:txBody>
          <a:bodyPr/>
          <a:lstStyle/>
          <a:p>
            <a:r>
              <a:rPr lang="en-US" dirty="0"/>
              <a:t>Arkansas HIIN</a:t>
            </a:r>
            <a:br>
              <a:rPr lang="en-US" dirty="0"/>
            </a:br>
            <a:r>
              <a:rPr lang="en-US" sz="1600" dirty="0">
                <a:solidFill>
                  <a:srgbClr val="003F87"/>
                </a:solidFill>
                <a:latin typeface="+mn-lt"/>
              </a:rPr>
              <a:t>Contact: Pam Brown, </a:t>
            </a:r>
            <a:r>
              <a:rPr lang="en-US" sz="1600" dirty="0">
                <a:solidFill>
                  <a:srgbClr val="003F87"/>
                </a:solidFill>
                <a:latin typeface="+mn-lt"/>
                <a:hlinkClick r:id="rId2"/>
              </a:rPr>
              <a:t>pbrown@arkhospitals.org</a:t>
            </a:r>
            <a:r>
              <a:rPr lang="en-US" sz="1600" dirty="0">
                <a:solidFill>
                  <a:srgbClr val="003F87"/>
                </a:solidFill>
                <a:latin typeface="+mn-lt"/>
              </a:rPr>
              <a:t> </a:t>
            </a:r>
          </a:p>
        </p:txBody>
      </p:sp>
      <p:sp>
        <p:nvSpPr>
          <p:cNvPr id="4" name="Date Placeholder 3"/>
          <p:cNvSpPr>
            <a:spLocks noGrp="1"/>
          </p:cNvSpPr>
          <p:nvPr>
            <p:ph type="dt" sz="half" idx="4294967295"/>
          </p:nvPr>
        </p:nvSpPr>
        <p:spPr>
          <a:xfrm>
            <a:off x="136699" y="6395917"/>
            <a:ext cx="1500715" cy="428993"/>
          </a:xfrm>
          <a:prstGeom prst="rect">
            <a:avLst/>
          </a:prstGeom>
        </p:spPr>
        <p:txBody>
          <a:bodyPr vert="horz" lIns="91440" tIns="45720" rIns="91440" bIns="45720" rtlCol="0" anchor="ctr"/>
          <a:lstStyle>
            <a:lvl1pPr algn="l">
              <a:defRPr sz="1200">
                <a:solidFill>
                  <a:schemeClr val="bg1"/>
                </a:solidFill>
              </a:defRPr>
            </a:lvl1pPr>
          </a:lstStyle>
          <a:p>
            <a:r>
              <a:rPr lang="en-US" dirty="0"/>
              <a:t>January 25, 2017</a:t>
            </a:r>
          </a:p>
        </p:txBody>
      </p:sp>
      <p:sp>
        <p:nvSpPr>
          <p:cNvPr id="5" name="Footer Placeholder 4" title="South Central HIINergy Partners"/>
          <p:cNvSpPr>
            <a:spLocks noGrp="1"/>
          </p:cNvSpPr>
          <p:nvPr>
            <p:ph type="ftr" sz="quarter" idx="4294967295"/>
          </p:nvPr>
        </p:nvSpPr>
        <p:spPr>
          <a:xfrm>
            <a:off x="1796902" y="6347636"/>
            <a:ext cx="5932968" cy="510363"/>
          </a:xfrm>
          <a:prstGeom prst="rect">
            <a:avLst/>
          </a:prstGeom>
        </p:spPr>
        <p:txBody>
          <a:bodyPr vert="horz" lIns="91440" tIns="45720" rIns="91440" bIns="45720" rtlCol="0" anchor="ctr"/>
          <a:lstStyle>
            <a:lvl1pPr algn="ctr">
              <a:defRPr sz="2400" cap="none" baseline="0">
                <a:solidFill>
                  <a:schemeClr val="bg1"/>
                </a:solidFill>
                <a:latin typeface="Franklin Gothic Medium" panose="020B0603020102020204" pitchFamily="34" charset="0"/>
              </a:defRPr>
            </a:lvl1pPr>
          </a:lstStyle>
          <a:p>
            <a:r>
              <a:rPr lang="en-US" b="1" dirty="0">
                <a:solidFill>
                  <a:schemeClr val="accent4">
                    <a:lumMod val="20000"/>
                    <a:lumOff val="80000"/>
                  </a:schemeClr>
                </a:solidFill>
              </a:rPr>
              <a:t>South Central </a:t>
            </a:r>
            <a:r>
              <a:rPr lang="en-US" b="1" dirty="0" err="1">
                <a:solidFill>
                  <a:schemeClr val="accent2"/>
                </a:solidFill>
              </a:rPr>
              <a:t>HIIN</a:t>
            </a:r>
            <a:r>
              <a:rPr lang="en-US" b="1" dirty="0" err="1">
                <a:solidFill>
                  <a:schemeClr val="accent4">
                    <a:lumMod val="20000"/>
                    <a:lumOff val="80000"/>
                  </a:schemeClr>
                </a:solidFill>
              </a:rPr>
              <a:t>ergy</a:t>
            </a:r>
            <a:r>
              <a:rPr lang="en-US" b="1" dirty="0">
                <a:solidFill>
                  <a:schemeClr val="accent4">
                    <a:lumMod val="20000"/>
                    <a:lumOff val="80000"/>
                  </a:schemeClr>
                </a:solidFill>
              </a:rPr>
              <a:t> Partners</a:t>
            </a:r>
          </a:p>
        </p:txBody>
      </p:sp>
      <p:sp>
        <p:nvSpPr>
          <p:cNvPr id="6" name="Slide Number Placeholder 5"/>
          <p:cNvSpPr>
            <a:spLocks noGrp="1"/>
          </p:cNvSpPr>
          <p:nvPr>
            <p:ph type="sldNum" sz="quarter" idx="4294967295"/>
          </p:nvPr>
        </p:nvSpPr>
        <p:spPr>
          <a:xfrm>
            <a:off x="7874750" y="6459785"/>
            <a:ext cx="984019" cy="365125"/>
          </a:xfrm>
          <a:prstGeom prst="rect">
            <a:avLst/>
          </a:prstGeom>
        </p:spPr>
        <p:txBody>
          <a:bodyPr vert="horz" lIns="91440" tIns="45720" rIns="91440" bIns="45720" rtlCol="0" anchor="ctr"/>
          <a:lstStyle>
            <a:lvl1pPr algn="r">
              <a:defRPr sz="1200">
                <a:solidFill>
                  <a:schemeClr val="bg1"/>
                </a:solidFill>
              </a:defRPr>
            </a:lvl1pPr>
          </a:lstStyle>
          <a:p>
            <a:fld id="{4FAB73BC-B049-4115-A692-8D63A059BFB8}" type="slidenum">
              <a:rPr lang="en-US" smtClean="0"/>
              <a:pPr/>
              <a:t>12</a:t>
            </a:fld>
            <a:endParaRPr lang="en-US" dirty="0"/>
          </a:p>
        </p:txBody>
      </p:sp>
      <p:sp>
        <p:nvSpPr>
          <p:cNvPr id="3" name="Rectangle 2"/>
          <p:cNvSpPr/>
          <p:nvPr/>
        </p:nvSpPr>
        <p:spPr>
          <a:xfrm>
            <a:off x="1878805" y="3635763"/>
            <a:ext cx="2614507" cy="923330"/>
          </a:xfrm>
          <a:prstGeom prst="rect">
            <a:avLst/>
          </a:prstGeom>
        </p:spPr>
        <p:txBody>
          <a:bodyPr wrap="square">
            <a:spAutoFit/>
          </a:bodyPr>
          <a:lstStyle/>
          <a:p>
            <a:pPr algn="ctr"/>
            <a:r>
              <a:rPr lang="en-US" dirty="0">
                <a:solidFill>
                  <a:srgbClr val="252525"/>
                </a:solidFill>
                <a:latin typeface="Arial" panose="020B0604020202020204" pitchFamily="34" charset="0"/>
              </a:rPr>
              <a:t>Vice President of Quality and Patient Safety </a:t>
            </a:r>
            <a:endParaRPr lang="en-US" dirty="0"/>
          </a:p>
        </p:txBody>
      </p:sp>
      <p:pic>
        <p:nvPicPr>
          <p:cNvPr id="9" name="Picture 8" descr="Arkansas Hospital Association" title="Pamela Brown photo"/>
          <p:cNvPicPr>
            <a:picLocks noChangeAspect="1"/>
          </p:cNvPicPr>
          <p:nvPr/>
        </p:nvPicPr>
        <p:blipFill>
          <a:blip r:embed="rId3"/>
          <a:stretch>
            <a:fillRect/>
          </a:stretch>
        </p:blipFill>
        <p:spPr>
          <a:xfrm>
            <a:off x="2759181" y="1858963"/>
            <a:ext cx="1114425" cy="1676400"/>
          </a:xfrm>
          <a:prstGeom prst="rect">
            <a:avLst/>
          </a:prstGeom>
        </p:spPr>
      </p:pic>
      <p:pic>
        <p:nvPicPr>
          <p:cNvPr id="14" name="Picture 13" descr="Arkansas Hospital Association" title="Director of quality and patient safety photo"/>
          <p:cNvPicPr>
            <a:picLocks noChangeAspect="1"/>
          </p:cNvPicPr>
          <p:nvPr/>
        </p:nvPicPr>
        <p:blipFill>
          <a:blip r:embed="rId4"/>
          <a:stretch>
            <a:fillRect/>
          </a:stretch>
        </p:blipFill>
        <p:spPr>
          <a:xfrm>
            <a:off x="4493312" y="1930902"/>
            <a:ext cx="1262419" cy="1604461"/>
          </a:xfrm>
          <a:prstGeom prst="rect">
            <a:avLst/>
          </a:prstGeom>
        </p:spPr>
      </p:pic>
      <p:sp>
        <p:nvSpPr>
          <p:cNvPr id="16" name="Rectangle 15"/>
          <p:cNvSpPr/>
          <p:nvPr/>
        </p:nvSpPr>
        <p:spPr>
          <a:xfrm>
            <a:off x="4275707" y="3621101"/>
            <a:ext cx="1904013" cy="923330"/>
          </a:xfrm>
          <a:prstGeom prst="rect">
            <a:avLst/>
          </a:prstGeom>
        </p:spPr>
        <p:txBody>
          <a:bodyPr wrap="square">
            <a:spAutoFit/>
          </a:bodyPr>
          <a:lstStyle/>
          <a:p>
            <a:pPr algn="ctr"/>
            <a:r>
              <a:rPr lang="en-US" dirty="0">
                <a:solidFill>
                  <a:srgbClr val="252525"/>
                </a:solidFill>
                <a:latin typeface="Arial" panose="020B0604020202020204" pitchFamily="34" charset="0"/>
              </a:rPr>
              <a:t>Director of Quality and</a:t>
            </a:r>
          </a:p>
          <a:p>
            <a:pPr algn="ctr"/>
            <a:r>
              <a:rPr lang="en-US" dirty="0">
                <a:solidFill>
                  <a:srgbClr val="252525"/>
                </a:solidFill>
                <a:latin typeface="Arial" panose="020B0604020202020204" pitchFamily="34" charset="0"/>
              </a:rPr>
              <a:t> Patient Safety</a:t>
            </a:r>
            <a:endParaRPr lang="en-US" b="0" i="0" dirty="0">
              <a:solidFill>
                <a:srgbClr val="252525"/>
              </a:solidFill>
              <a:effectLst/>
              <a:latin typeface="Arial" panose="020B0604020202020204" pitchFamily="34" charset="0"/>
            </a:endParaRPr>
          </a:p>
        </p:txBody>
      </p:sp>
      <p:sp>
        <p:nvSpPr>
          <p:cNvPr id="17" name="Rectangle 16"/>
          <p:cNvSpPr/>
          <p:nvPr/>
        </p:nvSpPr>
        <p:spPr>
          <a:xfrm>
            <a:off x="6099492" y="4731432"/>
            <a:ext cx="2685415" cy="369332"/>
          </a:xfrm>
          <a:prstGeom prst="rect">
            <a:avLst/>
          </a:prstGeom>
        </p:spPr>
        <p:txBody>
          <a:bodyPr wrap="none">
            <a:spAutoFit/>
          </a:bodyPr>
          <a:lstStyle/>
          <a:p>
            <a:r>
              <a:rPr lang="en-US" dirty="0">
                <a:solidFill>
                  <a:srgbClr val="252525"/>
                </a:solidFill>
                <a:latin typeface="Arial" panose="020B0604020202020204" pitchFamily="34" charset="0"/>
              </a:rPr>
              <a:t>Administrative Assistant </a:t>
            </a:r>
            <a:endParaRPr lang="en-US" dirty="0"/>
          </a:p>
        </p:txBody>
      </p:sp>
      <p:pic>
        <p:nvPicPr>
          <p:cNvPr id="18" name="Picture 17" descr="Arkansas Hospital Association" title="Administrative Assistant photo"/>
          <p:cNvPicPr>
            <a:picLocks noChangeAspect="1"/>
          </p:cNvPicPr>
          <p:nvPr/>
        </p:nvPicPr>
        <p:blipFill>
          <a:blip r:embed="rId5"/>
          <a:stretch>
            <a:fillRect/>
          </a:stretch>
        </p:blipFill>
        <p:spPr>
          <a:xfrm>
            <a:off x="6799427" y="2882693"/>
            <a:ext cx="930444" cy="1502368"/>
          </a:xfrm>
          <a:prstGeom prst="rect">
            <a:avLst/>
          </a:prstGeom>
        </p:spPr>
      </p:pic>
      <p:sp>
        <p:nvSpPr>
          <p:cNvPr id="19" name="Rectangle 18"/>
          <p:cNvSpPr/>
          <p:nvPr/>
        </p:nvSpPr>
        <p:spPr>
          <a:xfrm>
            <a:off x="179073" y="4573755"/>
            <a:ext cx="1954381" cy="369332"/>
          </a:xfrm>
          <a:prstGeom prst="rect">
            <a:avLst/>
          </a:prstGeom>
        </p:spPr>
        <p:txBody>
          <a:bodyPr wrap="none">
            <a:spAutoFit/>
          </a:bodyPr>
          <a:lstStyle/>
          <a:p>
            <a:r>
              <a:rPr lang="en-US" dirty="0">
                <a:solidFill>
                  <a:srgbClr val="252525"/>
                </a:solidFill>
                <a:latin typeface="Arial" panose="020B0604020202020204" pitchFamily="34" charset="0"/>
              </a:rPr>
              <a:t>Quality Specialist</a:t>
            </a:r>
            <a:endParaRPr lang="en-US" dirty="0"/>
          </a:p>
        </p:txBody>
      </p:sp>
      <p:pic>
        <p:nvPicPr>
          <p:cNvPr id="20" name="Picture 19" descr="Arkansas Hospital Association" title="Quality specialist photo"/>
          <p:cNvPicPr>
            <a:picLocks noChangeAspect="1"/>
          </p:cNvPicPr>
          <p:nvPr/>
        </p:nvPicPr>
        <p:blipFill>
          <a:blip r:embed="rId6"/>
          <a:stretch>
            <a:fillRect/>
          </a:stretch>
        </p:blipFill>
        <p:spPr>
          <a:xfrm>
            <a:off x="572087" y="3163295"/>
            <a:ext cx="1224815" cy="1261887"/>
          </a:xfrm>
          <a:prstGeom prst="rect">
            <a:avLst/>
          </a:prstGeom>
        </p:spPr>
      </p:pic>
    </p:spTree>
    <p:extLst>
      <p:ext uri="{BB962C8B-B14F-4D97-AF65-F5344CB8AC3E}">
        <p14:creationId xmlns:p14="http://schemas.microsoft.com/office/powerpoint/2010/main" val="1480174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23861"/>
          </a:xfrm>
        </p:spPr>
        <p:txBody>
          <a:bodyPr/>
          <a:lstStyle/>
          <a:p>
            <a:r>
              <a:rPr lang="en-US" dirty="0"/>
              <a:t>KHC HIIN</a:t>
            </a:r>
            <a:br>
              <a:rPr lang="en-US" dirty="0"/>
            </a:br>
            <a:r>
              <a:rPr lang="en-US" sz="1600" dirty="0">
                <a:solidFill>
                  <a:srgbClr val="003F87"/>
                </a:solidFill>
                <a:latin typeface="+mn-lt"/>
              </a:rPr>
              <a:t>Contact: Michele Clark, mclark@khconline.org</a:t>
            </a:r>
          </a:p>
        </p:txBody>
      </p:sp>
      <p:sp>
        <p:nvSpPr>
          <p:cNvPr id="3" name="Content Placeholder 2"/>
          <p:cNvSpPr>
            <a:spLocks noGrp="1"/>
          </p:cNvSpPr>
          <p:nvPr>
            <p:ph idx="1"/>
          </p:nvPr>
        </p:nvSpPr>
        <p:spPr>
          <a:xfrm>
            <a:off x="822960" y="1898896"/>
            <a:ext cx="7415972" cy="825643"/>
          </a:xfrm>
        </p:spPr>
        <p:txBody>
          <a:bodyPr/>
          <a:lstStyle/>
          <a:p>
            <a:r>
              <a:rPr lang="en-US" dirty="0"/>
              <a:t>Kansas Healthcare Collaborative HIIN Team</a:t>
            </a:r>
          </a:p>
        </p:txBody>
      </p:sp>
      <p:sp>
        <p:nvSpPr>
          <p:cNvPr id="4" name="Date Placeholder 3"/>
          <p:cNvSpPr>
            <a:spLocks noGrp="1"/>
          </p:cNvSpPr>
          <p:nvPr>
            <p:ph type="dt" sz="half" idx="4294967295"/>
          </p:nvPr>
        </p:nvSpPr>
        <p:spPr>
          <a:xfrm>
            <a:off x="136699" y="6395917"/>
            <a:ext cx="1500715" cy="428993"/>
          </a:xfrm>
          <a:prstGeom prst="rect">
            <a:avLst/>
          </a:prstGeom>
        </p:spPr>
        <p:txBody>
          <a:bodyPr vert="horz" lIns="91440" tIns="45720" rIns="91440" bIns="45720" rtlCol="0" anchor="ctr"/>
          <a:lstStyle>
            <a:lvl1pPr algn="l">
              <a:defRPr sz="1200">
                <a:solidFill>
                  <a:schemeClr val="bg1"/>
                </a:solidFill>
              </a:defRPr>
            </a:lvl1pPr>
          </a:lstStyle>
          <a:p>
            <a:r>
              <a:rPr lang="en-US" dirty="0"/>
              <a:t>January 25, 2017</a:t>
            </a:r>
          </a:p>
        </p:txBody>
      </p:sp>
      <p:sp>
        <p:nvSpPr>
          <p:cNvPr id="5" name="Footer Placeholder 4" title="South Central HIINergy Partners"/>
          <p:cNvSpPr>
            <a:spLocks noGrp="1"/>
          </p:cNvSpPr>
          <p:nvPr>
            <p:ph type="ftr" sz="quarter" idx="4294967295"/>
          </p:nvPr>
        </p:nvSpPr>
        <p:spPr>
          <a:xfrm>
            <a:off x="1796902" y="6347636"/>
            <a:ext cx="5932968" cy="510363"/>
          </a:xfrm>
          <a:prstGeom prst="rect">
            <a:avLst/>
          </a:prstGeom>
        </p:spPr>
        <p:txBody>
          <a:bodyPr vert="horz" lIns="91440" tIns="45720" rIns="91440" bIns="45720" rtlCol="0" anchor="ctr"/>
          <a:lstStyle>
            <a:lvl1pPr algn="ctr">
              <a:defRPr sz="2400" cap="none" baseline="0">
                <a:solidFill>
                  <a:schemeClr val="bg1"/>
                </a:solidFill>
                <a:latin typeface="Franklin Gothic Medium" panose="020B0603020102020204" pitchFamily="34" charset="0"/>
              </a:defRPr>
            </a:lvl1pPr>
          </a:lstStyle>
          <a:p>
            <a:r>
              <a:rPr lang="en-US" b="1" dirty="0">
                <a:solidFill>
                  <a:schemeClr val="accent4">
                    <a:lumMod val="20000"/>
                    <a:lumOff val="80000"/>
                  </a:schemeClr>
                </a:solidFill>
              </a:rPr>
              <a:t>South Central </a:t>
            </a:r>
            <a:r>
              <a:rPr lang="en-US" b="1" dirty="0" err="1">
                <a:solidFill>
                  <a:schemeClr val="accent2"/>
                </a:solidFill>
              </a:rPr>
              <a:t>HIIN</a:t>
            </a:r>
            <a:r>
              <a:rPr lang="en-US" b="1" dirty="0" err="1">
                <a:solidFill>
                  <a:schemeClr val="accent4">
                    <a:lumMod val="20000"/>
                    <a:lumOff val="80000"/>
                  </a:schemeClr>
                </a:solidFill>
              </a:rPr>
              <a:t>ergy</a:t>
            </a:r>
            <a:r>
              <a:rPr lang="en-US" b="1" dirty="0">
                <a:solidFill>
                  <a:schemeClr val="accent4">
                    <a:lumMod val="20000"/>
                    <a:lumOff val="80000"/>
                  </a:schemeClr>
                </a:solidFill>
              </a:rPr>
              <a:t> Partners</a:t>
            </a:r>
          </a:p>
        </p:txBody>
      </p:sp>
      <p:sp>
        <p:nvSpPr>
          <p:cNvPr id="6" name="Slide Number Placeholder 5"/>
          <p:cNvSpPr>
            <a:spLocks noGrp="1"/>
          </p:cNvSpPr>
          <p:nvPr>
            <p:ph type="sldNum" sz="quarter" idx="4294967295"/>
          </p:nvPr>
        </p:nvSpPr>
        <p:spPr>
          <a:xfrm>
            <a:off x="7874750" y="6459785"/>
            <a:ext cx="984019" cy="365125"/>
          </a:xfrm>
          <a:prstGeom prst="rect">
            <a:avLst/>
          </a:prstGeom>
        </p:spPr>
        <p:txBody>
          <a:bodyPr vert="horz" lIns="91440" tIns="45720" rIns="91440" bIns="45720" rtlCol="0" anchor="ctr"/>
          <a:lstStyle>
            <a:lvl1pPr algn="r">
              <a:defRPr sz="1200">
                <a:solidFill>
                  <a:schemeClr val="bg1"/>
                </a:solidFill>
              </a:defRPr>
            </a:lvl1pPr>
          </a:lstStyle>
          <a:p>
            <a:fld id="{4FAB73BC-B049-4115-A692-8D63A059BFB8}" type="slidenum">
              <a:rPr lang="en-US" smtClean="0"/>
              <a:pPr/>
              <a:t>13</a:t>
            </a:fld>
            <a:endParaRPr lang="en-US" dirty="0"/>
          </a:p>
        </p:txBody>
      </p:sp>
      <p:sp>
        <p:nvSpPr>
          <p:cNvPr id="7" name="Rectangle 6"/>
          <p:cNvSpPr/>
          <p:nvPr/>
        </p:nvSpPr>
        <p:spPr>
          <a:xfrm>
            <a:off x="4951613" y="3791917"/>
            <a:ext cx="1813358" cy="487056"/>
          </a:xfrm>
          <a:prstGeom prst="rect">
            <a:avLst/>
          </a:prstGeom>
        </p:spPr>
        <p:txBody>
          <a:bodyPr wrap="square">
            <a:spAutoFit/>
          </a:bodyPr>
          <a:lstStyle/>
          <a:p>
            <a:pPr algn="ctr">
              <a:lnSpc>
                <a:spcPct val="95000"/>
              </a:lnSpc>
            </a:pPr>
            <a:r>
              <a:rPr lang="en-US" sz="900" b="1" dirty="0">
                <a:solidFill>
                  <a:prstClr val="black"/>
                </a:solidFill>
              </a:rPr>
              <a:t>Rob Rutherford</a:t>
            </a:r>
          </a:p>
          <a:p>
            <a:pPr algn="ctr">
              <a:lnSpc>
                <a:spcPct val="95000"/>
              </a:lnSpc>
            </a:pPr>
            <a:r>
              <a:rPr lang="en-US" sz="900" dirty="0">
                <a:solidFill>
                  <a:prstClr val="black"/>
                </a:solidFill>
              </a:rPr>
              <a:t>Senior Health Care Data Analyst</a:t>
            </a:r>
          </a:p>
          <a:p>
            <a:pPr algn="ctr">
              <a:lnSpc>
                <a:spcPct val="95000"/>
              </a:lnSpc>
            </a:pPr>
            <a:r>
              <a:rPr lang="en-US" sz="900" spc="100" dirty="0">
                <a:solidFill>
                  <a:srgbClr val="003F87"/>
                </a:solidFill>
              </a:rPr>
              <a:t>r</a:t>
            </a:r>
            <a:r>
              <a:rPr lang="en-US" sz="900" dirty="0">
                <a:solidFill>
                  <a:srgbClr val="003F87"/>
                </a:solidFill>
              </a:rPr>
              <a:t>rutherford@khconline.org</a:t>
            </a:r>
          </a:p>
        </p:txBody>
      </p:sp>
      <p:sp>
        <p:nvSpPr>
          <p:cNvPr id="8" name="Rectangle 7"/>
          <p:cNvSpPr/>
          <p:nvPr/>
        </p:nvSpPr>
        <p:spPr>
          <a:xfrm>
            <a:off x="3552956" y="3776616"/>
            <a:ext cx="1676400" cy="487056"/>
          </a:xfrm>
          <a:prstGeom prst="rect">
            <a:avLst/>
          </a:prstGeom>
        </p:spPr>
        <p:txBody>
          <a:bodyPr wrap="square">
            <a:spAutoFit/>
          </a:bodyPr>
          <a:lstStyle/>
          <a:p>
            <a:pPr algn="ctr">
              <a:lnSpc>
                <a:spcPct val="95000"/>
              </a:lnSpc>
            </a:pPr>
            <a:r>
              <a:rPr lang="en-US" sz="900" b="1" dirty="0">
                <a:solidFill>
                  <a:prstClr val="black"/>
                </a:solidFill>
              </a:rPr>
              <a:t>Michele Clark</a:t>
            </a:r>
          </a:p>
          <a:p>
            <a:pPr algn="ctr">
              <a:lnSpc>
                <a:spcPct val="95000"/>
              </a:lnSpc>
            </a:pPr>
            <a:r>
              <a:rPr lang="en-US" sz="900" dirty="0">
                <a:solidFill>
                  <a:prstClr val="black"/>
                </a:solidFill>
              </a:rPr>
              <a:t>Program Director</a:t>
            </a:r>
          </a:p>
          <a:p>
            <a:pPr algn="ctr">
              <a:lnSpc>
                <a:spcPct val="95000"/>
              </a:lnSpc>
            </a:pPr>
            <a:r>
              <a:rPr lang="en-US" sz="900" dirty="0">
                <a:solidFill>
                  <a:srgbClr val="003F87"/>
                </a:solidFill>
              </a:rPr>
              <a:t>mclark@khconline.org</a:t>
            </a:r>
          </a:p>
        </p:txBody>
      </p:sp>
      <p:pic>
        <p:nvPicPr>
          <p:cNvPr id="9" name="Picture 8" descr="Kansas Healthcare Collaborative" title="Kendra Tinsley phot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9177" y="2474167"/>
            <a:ext cx="979551" cy="1371372"/>
          </a:xfrm>
          <a:prstGeom prst="rect">
            <a:avLst/>
          </a:prstGeom>
        </p:spPr>
      </p:pic>
      <p:sp>
        <p:nvSpPr>
          <p:cNvPr id="10" name="Rectangle 9"/>
          <p:cNvSpPr/>
          <p:nvPr/>
        </p:nvSpPr>
        <p:spPr>
          <a:xfrm>
            <a:off x="2207515" y="3791124"/>
            <a:ext cx="1782876" cy="507831"/>
          </a:xfrm>
          <a:prstGeom prst="rect">
            <a:avLst/>
          </a:prstGeom>
        </p:spPr>
        <p:txBody>
          <a:bodyPr wrap="square">
            <a:spAutoFit/>
          </a:bodyPr>
          <a:lstStyle/>
          <a:p>
            <a:pPr algn="ctr"/>
            <a:r>
              <a:rPr lang="en-US" sz="900" b="1" dirty="0">
                <a:solidFill>
                  <a:prstClr val="black"/>
                </a:solidFill>
              </a:rPr>
              <a:t>Kendra Tinsley</a:t>
            </a:r>
          </a:p>
          <a:p>
            <a:pPr algn="ctr"/>
            <a:r>
              <a:rPr lang="en-US" sz="900" dirty="0">
                <a:solidFill>
                  <a:prstClr val="black"/>
                </a:solidFill>
              </a:rPr>
              <a:t>Executive Director</a:t>
            </a:r>
          </a:p>
          <a:p>
            <a:pPr algn="ctr"/>
            <a:r>
              <a:rPr lang="en-US" sz="900" dirty="0">
                <a:solidFill>
                  <a:srgbClr val="003F87"/>
                </a:solidFill>
              </a:rPr>
              <a:t>ktinsley@khconline.org</a:t>
            </a:r>
          </a:p>
        </p:txBody>
      </p:sp>
      <p:pic>
        <p:nvPicPr>
          <p:cNvPr id="11" name="Picture 10" descr="Kansas Healthcare Collaborative" title="Michele Clark phot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0237" y="2489545"/>
            <a:ext cx="1071376" cy="1331435"/>
          </a:xfrm>
          <a:prstGeom prst="rect">
            <a:avLst/>
          </a:prstGeom>
        </p:spPr>
      </p:pic>
      <p:pic>
        <p:nvPicPr>
          <p:cNvPr id="12" name="Picture 11" descr="Kansas Healthcare Collaborative" title="Rob Rutherford photo"/>
          <p:cNvPicPr>
            <a:picLocks noChangeAspect="1"/>
          </p:cNvPicPr>
          <p:nvPr/>
        </p:nvPicPr>
        <p:blipFill rotWithShape="1">
          <a:blip r:embed="rId4" cstate="print">
            <a:extLst>
              <a:ext uri="{28A0092B-C50C-407E-A947-70E740481C1C}">
                <a14:useLocalDpi xmlns:a14="http://schemas.microsoft.com/office/drawing/2010/main" val="0"/>
              </a:ext>
            </a:extLst>
          </a:blip>
          <a:srcRect l="7775" r="6459"/>
          <a:stretch/>
        </p:blipFill>
        <p:spPr>
          <a:xfrm>
            <a:off x="5370721" y="2502987"/>
            <a:ext cx="964842" cy="1334235"/>
          </a:xfrm>
          <a:prstGeom prst="rect">
            <a:avLst/>
          </a:prstGeom>
        </p:spPr>
      </p:pic>
      <p:pic>
        <p:nvPicPr>
          <p:cNvPr id="13" name="Picture 12" descr="Kansas Healthcare Collaborative" title="Rhonda Lassiter photo"/>
          <p:cNvPicPr>
            <a:picLocks noChangeAspect="1"/>
          </p:cNvPicPr>
          <p:nvPr/>
        </p:nvPicPr>
        <p:blipFill rotWithShape="1">
          <a:blip r:embed="rId5" cstate="print">
            <a:extLst>
              <a:ext uri="{28A0092B-C50C-407E-A947-70E740481C1C}">
                <a14:useLocalDpi xmlns:a14="http://schemas.microsoft.com/office/drawing/2010/main" val="0"/>
              </a:ext>
            </a:extLst>
          </a:blip>
          <a:srcRect b="8849"/>
          <a:stretch/>
        </p:blipFill>
        <p:spPr>
          <a:xfrm>
            <a:off x="3927787" y="4343558"/>
            <a:ext cx="965066" cy="1216164"/>
          </a:xfrm>
          <a:prstGeom prst="rect">
            <a:avLst/>
          </a:prstGeom>
        </p:spPr>
      </p:pic>
      <p:sp>
        <p:nvSpPr>
          <p:cNvPr id="14" name="Rectangle 13"/>
          <p:cNvSpPr/>
          <p:nvPr/>
        </p:nvSpPr>
        <p:spPr>
          <a:xfrm>
            <a:off x="3706571" y="5517883"/>
            <a:ext cx="1467440" cy="487056"/>
          </a:xfrm>
          <a:prstGeom prst="rect">
            <a:avLst/>
          </a:prstGeom>
        </p:spPr>
        <p:txBody>
          <a:bodyPr wrap="square">
            <a:spAutoFit/>
          </a:bodyPr>
          <a:lstStyle/>
          <a:p>
            <a:pPr algn="ctr">
              <a:lnSpc>
                <a:spcPct val="95000"/>
              </a:lnSpc>
            </a:pPr>
            <a:r>
              <a:rPr lang="en-US" sz="900" b="1" dirty="0">
                <a:solidFill>
                  <a:prstClr val="black"/>
                </a:solidFill>
              </a:rPr>
              <a:t>Rhonda Lassiter</a:t>
            </a:r>
          </a:p>
          <a:p>
            <a:pPr algn="ctr">
              <a:lnSpc>
                <a:spcPct val="95000"/>
              </a:lnSpc>
            </a:pPr>
            <a:r>
              <a:rPr lang="en-US" sz="900" dirty="0">
                <a:solidFill>
                  <a:prstClr val="black"/>
                </a:solidFill>
              </a:rPr>
              <a:t>Executive Assistant</a:t>
            </a:r>
          </a:p>
          <a:p>
            <a:pPr algn="ctr">
              <a:lnSpc>
                <a:spcPct val="95000"/>
              </a:lnSpc>
            </a:pPr>
            <a:r>
              <a:rPr lang="en-US" sz="900" dirty="0">
                <a:solidFill>
                  <a:srgbClr val="003F87"/>
                </a:solidFill>
              </a:rPr>
              <a:t>rlassiter@khconline.org</a:t>
            </a:r>
          </a:p>
        </p:txBody>
      </p:sp>
      <p:sp>
        <p:nvSpPr>
          <p:cNvPr id="15" name="TextBox 14"/>
          <p:cNvSpPr txBox="1"/>
          <p:nvPr/>
        </p:nvSpPr>
        <p:spPr>
          <a:xfrm>
            <a:off x="5237027" y="5499906"/>
            <a:ext cx="1338151" cy="487056"/>
          </a:xfrm>
          <a:prstGeom prst="rect">
            <a:avLst/>
          </a:prstGeom>
          <a:noFill/>
        </p:spPr>
        <p:txBody>
          <a:bodyPr wrap="square" rtlCol="0">
            <a:spAutoFit/>
          </a:bodyPr>
          <a:lstStyle/>
          <a:p>
            <a:pPr algn="ctr" defTabSz="457200">
              <a:lnSpc>
                <a:spcPct val="95000"/>
              </a:lnSpc>
            </a:pPr>
            <a:r>
              <a:rPr lang="en-US" sz="900" b="1" dirty="0">
                <a:solidFill>
                  <a:prstClr val="black"/>
                </a:solidFill>
              </a:rPr>
              <a:t>Alyssa Miller</a:t>
            </a:r>
          </a:p>
          <a:p>
            <a:pPr algn="ctr" defTabSz="457200">
              <a:lnSpc>
                <a:spcPct val="95000"/>
              </a:lnSpc>
            </a:pPr>
            <a:r>
              <a:rPr lang="en-US" sz="900" dirty="0">
                <a:solidFill>
                  <a:prstClr val="black"/>
                </a:solidFill>
              </a:rPr>
              <a:t>Project Assistant</a:t>
            </a:r>
          </a:p>
          <a:p>
            <a:pPr algn="ctr" defTabSz="457200">
              <a:lnSpc>
                <a:spcPct val="95000"/>
              </a:lnSpc>
            </a:pPr>
            <a:r>
              <a:rPr lang="en-US" sz="900" dirty="0">
                <a:solidFill>
                  <a:srgbClr val="003F87"/>
                </a:solidFill>
              </a:rPr>
              <a:t>amiller@khconline.org</a:t>
            </a:r>
          </a:p>
        </p:txBody>
      </p:sp>
      <p:sp>
        <p:nvSpPr>
          <p:cNvPr id="16" name="TextBox 15"/>
          <p:cNvSpPr txBox="1"/>
          <p:nvPr/>
        </p:nvSpPr>
        <p:spPr>
          <a:xfrm>
            <a:off x="2367294" y="5537865"/>
            <a:ext cx="1501465" cy="487056"/>
          </a:xfrm>
          <a:prstGeom prst="rect">
            <a:avLst/>
          </a:prstGeom>
          <a:noFill/>
        </p:spPr>
        <p:txBody>
          <a:bodyPr wrap="square" rtlCol="0">
            <a:spAutoFit/>
          </a:bodyPr>
          <a:lstStyle/>
          <a:p>
            <a:pPr algn="ctr" defTabSz="457200">
              <a:lnSpc>
                <a:spcPct val="95000"/>
              </a:lnSpc>
            </a:pPr>
            <a:r>
              <a:rPr lang="en-US" sz="900" b="1" dirty="0">
                <a:solidFill>
                  <a:prstClr val="black"/>
                </a:solidFill>
              </a:rPr>
              <a:t>Toni Dixon</a:t>
            </a:r>
          </a:p>
          <a:p>
            <a:pPr algn="ctr" defTabSz="457200">
              <a:lnSpc>
                <a:spcPct val="95000"/>
              </a:lnSpc>
            </a:pPr>
            <a:r>
              <a:rPr lang="en-US" sz="900" dirty="0">
                <a:solidFill>
                  <a:prstClr val="black"/>
                </a:solidFill>
              </a:rPr>
              <a:t>Communications Director</a:t>
            </a:r>
          </a:p>
          <a:p>
            <a:pPr algn="ctr" defTabSz="457200">
              <a:lnSpc>
                <a:spcPct val="95000"/>
              </a:lnSpc>
            </a:pPr>
            <a:r>
              <a:rPr lang="en-US" sz="900" dirty="0">
                <a:solidFill>
                  <a:srgbClr val="003F87"/>
                </a:solidFill>
              </a:rPr>
              <a:t>tdixon@khconline.org</a:t>
            </a:r>
          </a:p>
        </p:txBody>
      </p:sp>
      <p:pic>
        <p:nvPicPr>
          <p:cNvPr id="17" name="Picture 16" descr="Kansas Healthcare Collaborative" title="Toni Dixon photo"/>
          <p:cNvPicPr>
            <a:picLocks noChangeAspect="1"/>
          </p:cNvPicPr>
          <p:nvPr/>
        </p:nvPicPr>
        <p:blipFill rotWithShape="1">
          <a:blip r:embed="rId6">
            <a:extLst>
              <a:ext uri="{28A0092B-C50C-407E-A947-70E740481C1C}">
                <a14:useLocalDpi xmlns:a14="http://schemas.microsoft.com/office/drawing/2010/main" val="0"/>
              </a:ext>
            </a:extLst>
          </a:blip>
          <a:srcRect l="18000" r="14000" b="14000"/>
          <a:stretch/>
        </p:blipFill>
        <p:spPr>
          <a:xfrm>
            <a:off x="2614349" y="4336786"/>
            <a:ext cx="969264" cy="1225834"/>
          </a:xfrm>
          <a:prstGeom prst="rect">
            <a:avLst/>
          </a:prstGeom>
        </p:spPr>
      </p:pic>
      <p:pic>
        <p:nvPicPr>
          <p:cNvPr id="18" name="Picture 17" descr="Kansas Healthcare Collaborative" title="Alyssa Miller photo"/>
          <p:cNvPicPr>
            <a:picLocks noChangeAspect="1"/>
          </p:cNvPicPr>
          <p:nvPr/>
        </p:nvPicPr>
        <p:blipFill rotWithShape="1">
          <a:blip r:embed="rId7" cstate="print">
            <a:extLst>
              <a:ext uri="{28A0092B-C50C-407E-A947-70E740481C1C}">
                <a14:useLocalDpi xmlns:a14="http://schemas.microsoft.com/office/drawing/2010/main" val="0"/>
              </a:ext>
            </a:extLst>
          </a:blip>
          <a:srcRect l="5591" t="975" r="3130" b="8985"/>
          <a:stretch/>
        </p:blipFill>
        <p:spPr>
          <a:xfrm>
            <a:off x="5359985" y="4355566"/>
            <a:ext cx="961053" cy="1184988"/>
          </a:xfrm>
          <a:prstGeom prst="rect">
            <a:avLst/>
          </a:prstGeom>
        </p:spPr>
      </p:pic>
    </p:spTree>
    <p:extLst>
      <p:ext uri="{BB962C8B-B14F-4D97-AF65-F5344CB8AC3E}">
        <p14:creationId xmlns:p14="http://schemas.microsoft.com/office/powerpoint/2010/main" val="2365451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23861"/>
          </a:xfrm>
        </p:spPr>
        <p:txBody>
          <a:bodyPr/>
          <a:lstStyle/>
          <a:p>
            <a:r>
              <a:rPr lang="en-US" dirty="0"/>
              <a:t>Louisiana HIIN</a:t>
            </a:r>
            <a:br>
              <a:rPr lang="en-US" dirty="0"/>
            </a:br>
            <a:r>
              <a:rPr lang="en-US" sz="1600" dirty="0">
                <a:solidFill>
                  <a:srgbClr val="003F87"/>
                </a:solidFill>
                <a:latin typeface="+mn-lt"/>
              </a:rPr>
              <a:t>Contact: Michelle Smith, </a:t>
            </a:r>
            <a:r>
              <a:rPr lang="en-US" sz="1600" dirty="0">
                <a:solidFill>
                  <a:srgbClr val="003F87"/>
                </a:solidFill>
                <a:latin typeface="+mn-lt"/>
                <a:hlinkClick r:id="rId2"/>
              </a:rPr>
              <a:t>msmith@lhaonline.org</a:t>
            </a:r>
            <a:r>
              <a:rPr lang="en-US" sz="1600" dirty="0">
                <a:solidFill>
                  <a:srgbClr val="003F87"/>
                </a:solidFill>
                <a:latin typeface="+mn-lt"/>
              </a:rPr>
              <a:t> </a:t>
            </a:r>
          </a:p>
        </p:txBody>
      </p:sp>
      <p:sp>
        <p:nvSpPr>
          <p:cNvPr id="3" name="Content Placeholder 2"/>
          <p:cNvSpPr>
            <a:spLocks noGrp="1"/>
          </p:cNvSpPr>
          <p:nvPr>
            <p:ph idx="1"/>
          </p:nvPr>
        </p:nvSpPr>
        <p:spPr>
          <a:xfrm>
            <a:off x="1098958" y="2097247"/>
            <a:ext cx="4127384" cy="3426531"/>
          </a:xfrm>
        </p:spPr>
        <p:txBody>
          <a:bodyPr>
            <a:normAutofit/>
          </a:bodyPr>
          <a:lstStyle/>
          <a:p>
            <a:pPr>
              <a:spcBef>
                <a:spcPts val="600"/>
              </a:spcBef>
              <a:spcAft>
                <a:spcPts val="0"/>
              </a:spcAft>
            </a:pPr>
            <a:r>
              <a:rPr lang="en-US" sz="2000" b="1" dirty="0"/>
              <a:t>Michelle Smith</a:t>
            </a:r>
          </a:p>
          <a:p>
            <a:pPr>
              <a:spcBef>
                <a:spcPts val="600"/>
              </a:spcBef>
              <a:spcAft>
                <a:spcPts val="0"/>
              </a:spcAft>
            </a:pPr>
            <a:r>
              <a:rPr lang="en-US" sz="2000" dirty="0"/>
              <a:t>Quality Program Manager</a:t>
            </a:r>
          </a:p>
          <a:p>
            <a:pPr>
              <a:spcBef>
                <a:spcPts val="600"/>
              </a:spcBef>
              <a:spcAft>
                <a:spcPts val="0"/>
              </a:spcAft>
            </a:pPr>
            <a:r>
              <a:rPr lang="en-US" sz="2000" dirty="0"/>
              <a:t>Louisiana Hospital Association</a:t>
            </a:r>
          </a:p>
          <a:p>
            <a:pPr>
              <a:spcBef>
                <a:spcPts val="600"/>
              </a:spcBef>
              <a:spcAft>
                <a:spcPts val="0"/>
              </a:spcAft>
            </a:pPr>
            <a:r>
              <a:rPr lang="en-US" sz="2000" dirty="0"/>
              <a:t>Research and Education Foundation</a:t>
            </a:r>
          </a:p>
          <a:p>
            <a:pPr>
              <a:spcBef>
                <a:spcPts val="600"/>
              </a:spcBef>
              <a:spcAft>
                <a:spcPts val="0"/>
              </a:spcAft>
            </a:pPr>
            <a:r>
              <a:rPr lang="en-US" sz="2000" dirty="0"/>
              <a:t>9521 Brookline Ave.</a:t>
            </a:r>
          </a:p>
          <a:p>
            <a:pPr>
              <a:spcBef>
                <a:spcPts val="600"/>
              </a:spcBef>
              <a:spcAft>
                <a:spcPts val="0"/>
              </a:spcAft>
            </a:pPr>
            <a:r>
              <a:rPr lang="en-US" sz="2000" dirty="0"/>
              <a:t>Baton Rouge, LA 70809</a:t>
            </a:r>
          </a:p>
          <a:p>
            <a:pPr>
              <a:spcBef>
                <a:spcPts val="600"/>
              </a:spcBef>
              <a:spcAft>
                <a:spcPts val="0"/>
              </a:spcAft>
            </a:pPr>
            <a:r>
              <a:rPr lang="en-US" sz="2000" dirty="0">
                <a:hlinkClick r:id="rId2"/>
              </a:rPr>
              <a:t>msmith@lhaonline.org</a:t>
            </a:r>
            <a:r>
              <a:rPr lang="en-US" sz="2000" dirty="0"/>
              <a:t> </a:t>
            </a:r>
          </a:p>
          <a:p>
            <a:pPr>
              <a:spcBef>
                <a:spcPts val="600"/>
              </a:spcBef>
              <a:spcAft>
                <a:spcPts val="0"/>
              </a:spcAft>
            </a:pPr>
            <a:r>
              <a:rPr lang="en-US" sz="2000" dirty="0"/>
              <a:t>225-928-0026</a:t>
            </a:r>
          </a:p>
        </p:txBody>
      </p:sp>
      <p:sp>
        <p:nvSpPr>
          <p:cNvPr id="4" name="Date Placeholder 3"/>
          <p:cNvSpPr>
            <a:spLocks noGrp="1"/>
          </p:cNvSpPr>
          <p:nvPr>
            <p:ph type="dt" sz="half" idx="4294967295"/>
          </p:nvPr>
        </p:nvSpPr>
        <p:spPr>
          <a:xfrm>
            <a:off x="136699" y="6395917"/>
            <a:ext cx="1500715" cy="428993"/>
          </a:xfrm>
          <a:prstGeom prst="rect">
            <a:avLst/>
          </a:prstGeom>
        </p:spPr>
        <p:txBody>
          <a:bodyPr vert="horz" lIns="91440" tIns="45720" rIns="91440" bIns="45720" rtlCol="0" anchor="ctr"/>
          <a:lstStyle>
            <a:lvl1pPr algn="l">
              <a:defRPr sz="1200">
                <a:solidFill>
                  <a:schemeClr val="bg1"/>
                </a:solidFill>
              </a:defRPr>
            </a:lvl1pPr>
          </a:lstStyle>
          <a:p>
            <a:r>
              <a:rPr lang="en-US" dirty="0"/>
              <a:t>January 25, 2017</a:t>
            </a:r>
          </a:p>
        </p:txBody>
      </p:sp>
      <p:sp>
        <p:nvSpPr>
          <p:cNvPr id="5" name="Footer Placeholder 4" title="South Central HIINergy Partners"/>
          <p:cNvSpPr>
            <a:spLocks noGrp="1"/>
          </p:cNvSpPr>
          <p:nvPr>
            <p:ph type="ftr" sz="quarter" idx="4294967295"/>
          </p:nvPr>
        </p:nvSpPr>
        <p:spPr>
          <a:xfrm>
            <a:off x="1796902" y="6347636"/>
            <a:ext cx="5932968" cy="510363"/>
          </a:xfrm>
          <a:prstGeom prst="rect">
            <a:avLst/>
          </a:prstGeom>
        </p:spPr>
        <p:txBody>
          <a:bodyPr vert="horz" lIns="91440" tIns="45720" rIns="91440" bIns="45720" rtlCol="0" anchor="ctr"/>
          <a:lstStyle>
            <a:lvl1pPr algn="ctr">
              <a:defRPr sz="2400" cap="none" baseline="0">
                <a:solidFill>
                  <a:schemeClr val="bg1"/>
                </a:solidFill>
                <a:latin typeface="Franklin Gothic Medium" panose="020B0603020102020204" pitchFamily="34" charset="0"/>
              </a:defRPr>
            </a:lvl1pPr>
          </a:lstStyle>
          <a:p>
            <a:r>
              <a:rPr lang="en-US" b="1" dirty="0">
                <a:solidFill>
                  <a:schemeClr val="accent4">
                    <a:lumMod val="20000"/>
                    <a:lumOff val="80000"/>
                  </a:schemeClr>
                </a:solidFill>
              </a:rPr>
              <a:t>South Central </a:t>
            </a:r>
            <a:r>
              <a:rPr lang="en-US" b="1" dirty="0" err="1">
                <a:solidFill>
                  <a:schemeClr val="accent2"/>
                </a:solidFill>
              </a:rPr>
              <a:t>HIIN</a:t>
            </a:r>
            <a:r>
              <a:rPr lang="en-US" b="1" dirty="0" err="1">
                <a:solidFill>
                  <a:schemeClr val="accent4">
                    <a:lumMod val="20000"/>
                    <a:lumOff val="80000"/>
                  </a:schemeClr>
                </a:solidFill>
              </a:rPr>
              <a:t>ergy</a:t>
            </a:r>
            <a:r>
              <a:rPr lang="en-US" b="1" dirty="0">
                <a:solidFill>
                  <a:schemeClr val="accent4">
                    <a:lumMod val="20000"/>
                    <a:lumOff val="80000"/>
                  </a:schemeClr>
                </a:solidFill>
              </a:rPr>
              <a:t> Partners</a:t>
            </a:r>
          </a:p>
        </p:txBody>
      </p:sp>
      <p:sp>
        <p:nvSpPr>
          <p:cNvPr id="6" name="Slide Number Placeholder 5"/>
          <p:cNvSpPr>
            <a:spLocks noGrp="1"/>
          </p:cNvSpPr>
          <p:nvPr>
            <p:ph type="sldNum" sz="quarter" idx="4294967295"/>
          </p:nvPr>
        </p:nvSpPr>
        <p:spPr>
          <a:xfrm>
            <a:off x="7874750" y="6459785"/>
            <a:ext cx="984019" cy="365125"/>
          </a:xfrm>
          <a:prstGeom prst="rect">
            <a:avLst/>
          </a:prstGeom>
        </p:spPr>
        <p:txBody>
          <a:bodyPr vert="horz" lIns="91440" tIns="45720" rIns="91440" bIns="45720" rtlCol="0" anchor="ctr"/>
          <a:lstStyle>
            <a:lvl1pPr algn="r">
              <a:defRPr sz="1200">
                <a:solidFill>
                  <a:schemeClr val="bg1"/>
                </a:solidFill>
              </a:defRPr>
            </a:lvl1pPr>
          </a:lstStyle>
          <a:p>
            <a:fld id="{4FAB73BC-B049-4115-A692-8D63A059BFB8}" type="slidenum">
              <a:rPr lang="en-US" smtClean="0"/>
              <a:pPr/>
              <a:t>14</a:t>
            </a:fld>
            <a:endParaRPr lang="en-US" dirty="0"/>
          </a:p>
        </p:txBody>
      </p:sp>
      <p:pic>
        <p:nvPicPr>
          <p:cNvPr id="7" name="Picture 6" descr="Louisiana Hospital Association" title="Michelle Smith pho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9936" y="2534323"/>
            <a:ext cx="1723087" cy="2003885"/>
          </a:xfrm>
          <a:prstGeom prst="rect">
            <a:avLst/>
          </a:prstGeom>
        </p:spPr>
      </p:pic>
    </p:spTree>
    <p:extLst>
      <p:ext uri="{BB962C8B-B14F-4D97-AF65-F5344CB8AC3E}">
        <p14:creationId xmlns:p14="http://schemas.microsoft.com/office/powerpoint/2010/main" val="1407909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23861"/>
          </a:xfrm>
        </p:spPr>
        <p:txBody>
          <a:bodyPr/>
          <a:lstStyle/>
          <a:p>
            <a:r>
              <a:rPr lang="en-US" dirty="0"/>
              <a:t>Missouri HIIN</a:t>
            </a:r>
            <a:endParaRPr lang="en-US" sz="1600" dirty="0">
              <a:solidFill>
                <a:srgbClr val="003F87"/>
              </a:solidFill>
              <a:latin typeface="+mn-lt"/>
            </a:endParaRPr>
          </a:p>
        </p:txBody>
      </p:sp>
      <p:pic>
        <p:nvPicPr>
          <p:cNvPr id="7" name="Content Placeholder 6" descr="Missouri Hospital Association" title="Allison Williams photo"/>
          <p:cNvPicPr>
            <a:picLocks noGrp="1" noChangeAspect="1"/>
          </p:cNvPicPr>
          <p:nvPr>
            <p:ph idx="1"/>
          </p:nvPr>
        </p:nvPicPr>
        <p:blipFill>
          <a:blip r:embed="rId2"/>
          <a:stretch>
            <a:fillRect/>
          </a:stretch>
        </p:blipFill>
        <p:spPr>
          <a:xfrm>
            <a:off x="732539" y="1964938"/>
            <a:ext cx="1809750" cy="2286000"/>
          </a:xfrm>
          <a:prstGeom prst="rect">
            <a:avLst/>
          </a:prstGeom>
          <a:effectLst>
            <a:outerShdw blurRad="50800" dist="38100" dir="10800000" algn="r" rotWithShape="0">
              <a:prstClr val="black">
                <a:alpha val="40000"/>
              </a:prstClr>
            </a:outerShdw>
          </a:effectLst>
        </p:spPr>
      </p:pic>
      <p:sp>
        <p:nvSpPr>
          <p:cNvPr id="4" name="Date Placeholder 3"/>
          <p:cNvSpPr>
            <a:spLocks noGrp="1"/>
          </p:cNvSpPr>
          <p:nvPr>
            <p:ph type="dt" sz="half" idx="4294967295"/>
          </p:nvPr>
        </p:nvSpPr>
        <p:spPr>
          <a:xfrm>
            <a:off x="136699" y="6395917"/>
            <a:ext cx="1500715" cy="428993"/>
          </a:xfrm>
          <a:prstGeom prst="rect">
            <a:avLst/>
          </a:prstGeom>
        </p:spPr>
        <p:txBody>
          <a:bodyPr vert="horz" lIns="91440" tIns="45720" rIns="91440" bIns="45720" rtlCol="0" anchor="ctr"/>
          <a:lstStyle>
            <a:lvl1pPr algn="l">
              <a:defRPr sz="1200">
                <a:solidFill>
                  <a:schemeClr val="bg1"/>
                </a:solidFill>
              </a:defRPr>
            </a:lvl1pPr>
          </a:lstStyle>
          <a:p>
            <a:r>
              <a:rPr lang="en-US" dirty="0">
                <a:solidFill>
                  <a:prstClr val="white"/>
                </a:solidFill>
              </a:rPr>
              <a:t>January 25, 2017</a:t>
            </a:r>
          </a:p>
        </p:txBody>
      </p:sp>
      <p:sp>
        <p:nvSpPr>
          <p:cNvPr id="5" name="Footer Placeholder 4" title="South Central HIINergy Partners"/>
          <p:cNvSpPr>
            <a:spLocks noGrp="1"/>
          </p:cNvSpPr>
          <p:nvPr>
            <p:ph type="ftr" sz="quarter" idx="4294967295"/>
          </p:nvPr>
        </p:nvSpPr>
        <p:spPr>
          <a:xfrm>
            <a:off x="1796902" y="6347636"/>
            <a:ext cx="5932968" cy="510363"/>
          </a:xfrm>
          <a:prstGeom prst="rect">
            <a:avLst/>
          </a:prstGeom>
        </p:spPr>
        <p:txBody>
          <a:bodyPr vert="horz" lIns="91440" tIns="45720" rIns="91440" bIns="45720" rtlCol="0" anchor="ctr"/>
          <a:lstStyle>
            <a:lvl1pPr algn="ctr">
              <a:defRPr sz="2400" cap="none" baseline="0">
                <a:solidFill>
                  <a:schemeClr val="bg1"/>
                </a:solidFill>
                <a:latin typeface="Franklin Gothic Medium" panose="020B0603020102020204" pitchFamily="34" charset="0"/>
              </a:defRPr>
            </a:lvl1pPr>
          </a:lstStyle>
          <a:p>
            <a:r>
              <a:rPr lang="en-US" b="1" dirty="0">
                <a:solidFill>
                  <a:srgbClr val="954F72">
                    <a:lumMod val="20000"/>
                    <a:lumOff val="80000"/>
                  </a:srgbClr>
                </a:solidFill>
              </a:rPr>
              <a:t>South Central </a:t>
            </a:r>
            <a:r>
              <a:rPr lang="en-US" b="1" dirty="0" err="1">
                <a:solidFill>
                  <a:srgbClr val="C55A11"/>
                </a:solidFill>
              </a:rPr>
              <a:t>HIIN</a:t>
            </a:r>
            <a:r>
              <a:rPr lang="en-US" b="1" dirty="0" err="1">
                <a:solidFill>
                  <a:srgbClr val="954F72">
                    <a:lumMod val="20000"/>
                    <a:lumOff val="80000"/>
                  </a:srgbClr>
                </a:solidFill>
              </a:rPr>
              <a:t>ergy</a:t>
            </a:r>
            <a:r>
              <a:rPr lang="en-US" b="1" dirty="0">
                <a:solidFill>
                  <a:srgbClr val="954F72">
                    <a:lumMod val="20000"/>
                    <a:lumOff val="80000"/>
                  </a:srgbClr>
                </a:solidFill>
              </a:rPr>
              <a:t> Partners</a:t>
            </a:r>
          </a:p>
        </p:txBody>
      </p:sp>
      <p:sp>
        <p:nvSpPr>
          <p:cNvPr id="6" name="Slide Number Placeholder 5"/>
          <p:cNvSpPr>
            <a:spLocks noGrp="1"/>
          </p:cNvSpPr>
          <p:nvPr>
            <p:ph type="sldNum" sz="quarter" idx="4294967295"/>
          </p:nvPr>
        </p:nvSpPr>
        <p:spPr>
          <a:xfrm>
            <a:off x="7874750" y="6459785"/>
            <a:ext cx="984019" cy="365125"/>
          </a:xfrm>
          <a:prstGeom prst="rect">
            <a:avLst/>
          </a:prstGeom>
        </p:spPr>
        <p:txBody>
          <a:bodyPr vert="horz" lIns="91440" tIns="45720" rIns="91440" bIns="45720" rtlCol="0" anchor="ctr"/>
          <a:lstStyle>
            <a:lvl1pPr algn="r">
              <a:defRPr sz="1200">
                <a:solidFill>
                  <a:schemeClr val="bg1"/>
                </a:solidFill>
              </a:defRPr>
            </a:lvl1pPr>
          </a:lstStyle>
          <a:p>
            <a:fld id="{4FAB73BC-B049-4115-A692-8D63A059BFB8}" type="slidenum">
              <a:rPr lang="en-US" smtClean="0">
                <a:solidFill>
                  <a:prstClr val="white"/>
                </a:solidFill>
              </a:rPr>
              <a:pPr/>
              <a:t>15</a:t>
            </a:fld>
            <a:endParaRPr lang="en-US" dirty="0">
              <a:solidFill>
                <a:prstClr val="white"/>
              </a:solidFill>
            </a:endParaRPr>
          </a:p>
        </p:txBody>
      </p:sp>
      <p:sp>
        <p:nvSpPr>
          <p:cNvPr id="8" name="Rectangle 7"/>
          <p:cNvSpPr/>
          <p:nvPr/>
        </p:nvSpPr>
        <p:spPr>
          <a:xfrm>
            <a:off x="2749640" y="1964938"/>
            <a:ext cx="4572000" cy="1754326"/>
          </a:xfrm>
          <a:prstGeom prst="rect">
            <a:avLst/>
          </a:prstGeom>
        </p:spPr>
        <p:txBody>
          <a:bodyPr>
            <a:spAutoFit/>
          </a:bodyPr>
          <a:lstStyle/>
          <a:p>
            <a:r>
              <a:rPr lang="en-US" dirty="0">
                <a:solidFill>
                  <a:prstClr val="black"/>
                </a:solidFill>
              </a:rPr>
              <a:t>Alison Williams MBA-HCM, RN, BSN</a:t>
            </a:r>
            <a:br>
              <a:rPr lang="en-US" dirty="0">
                <a:solidFill>
                  <a:prstClr val="black"/>
                </a:solidFill>
              </a:rPr>
            </a:br>
            <a:r>
              <a:rPr lang="en-US" dirty="0">
                <a:solidFill>
                  <a:prstClr val="black"/>
                </a:solidFill>
              </a:rPr>
              <a:t>Vice President of Clinical Quality Improvement</a:t>
            </a:r>
            <a:br>
              <a:rPr lang="en-US" dirty="0">
                <a:solidFill>
                  <a:prstClr val="black"/>
                </a:solidFill>
              </a:rPr>
            </a:br>
            <a:r>
              <a:rPr lang="en-US" dirty="0">
                <a:solidFill>
                  <a:prstClr val="black"/>
                </a:solidFill>
              </a:rPr>
              <a:t>Missouri Hospital Association</a:t>
            </a:r>
          </a:p>
          <a:p>
            <a:r>
              <a:rPr lang="en-US" dirty="0">
                <a:solidFill>
                  <a:prstClr val="black"/>
                </a:solidFill>
                <a:hlinkClick r:id="rId3"/>
              </a:rPr>
              <a:t>awilliams@mhanet.com</a:t>
            </a:r>
            <a:r>
              <a:rPr lang="en-US" dirty="0">
                <a:solidFill>
                  <a:prstClr val="black"/>
                </a:solidFill>
              </a:rPr>
              <a:t/>
            </a:r>
            <a:br>
              <a:rPr lang="en-US" dirty="0">
                <a:solidFill>
                  <a:prstClr val="black"/>
                </a:solidFill>
              </a:rPr>
            </a:br>
            <a:r>
              <a:rPr lang="en-US" dirty="0">
                <a:solidFill>
                  <a:prstClr val="black"/>
                </a:solidFill>
              </a:rPr>
              <a:t>573/893-3700, ext. 1326</a:t>
            </a:r>
          </a:p>
        </p:txBody>
      </p:sp>
      <p:pic>
        <p:nvPicPr>
          <p:cNvPr id="9" name="Picture 8" descr="Missouri Hospital Association" title="Jessica Rowden photo"/>
          <p:cNvPicPr>
            <a:picLocks noChangeAspect="1"/>
          </p:cNvPicPr>
          <p:nvPr/>
        </p:nvPicPr>
        <p:blipFill>
          <a:blip r:embed="rId4"/>
          <a:stretch>
            <a:fillRect/>
          </a:stretch>
        </p:blipFill>
        <p:spPr>
          <a:xfrm>
            <a:off x="6969875" y="3529961"/>
            <a:ext cx="1888894" cy="2385971"/>
          </a:xfrm>
          <a:prstGeom prst="rect">
            <a:avLst/>
          </a:prstGeom>
          <a:effectLst>
            <a:outerShdw blurRad="50800" dist="38100" algn="l" rotWithShape="0">
              <a:prstClr val="black">
                <a:alpha val="40000"/>
              </a:prstClr>
            </a:outerShdw>
          </a:effectLst>
        </p:spPr>
      </p:pic>
      <p:sp>
        <p:nvSpPr>
          <p:cNvPr id="10" name="Rectangle 9"/>
          <p:cNvSpPr/>
          <p:nvPr/>
        </p:nvSpPr>
        <p:spPr>
          <a:xfrm>
            <a:off x="3612524" y="4150968"/>
            <a:ext cx="4572000" cy="1477328"/>
          </a:xfrm>
          <a:prstGeom prst="rect">
            <a:avLst/>
          </a:prstGeom>
        </p:spPr>
        <p:txBody>
          <a:bodyPr>
            <a:spAutoFit/>
          </a:bodyPr>
          <a:lstStyle/>
          <a:p>
            <a:r>
              <a:rPr lang="en-US" dirty="0">
                <a:solidFill>
                  <a:prstClr val="black"/>
                </a:solidFill>
              </a:rPr>
              <a:t>Jessica Rowden MHA, RN, BSN</a:t>
            </a:r>
            <a:br>
              <a:rPr lang="en-US" dirty="0">
                <a:solidFill>
                  <a:prstClr val="black"/>
                </a:solidFill>
              </a:rPr>
            </a:br>
            <a:r>
              <a:rPr lang="en-US" dirty="0">
                <a:solidFill>
                  <a:prstClr val="black"/>
                </a:solidFill>
              </a:rPr>
              <a:t>Director of Clinical Quality</a:t>
            </a:r>
            <a:br>
              <a:rPr lang="en-US" dirty="0">
                <a:solidFill>
                  <a:prstClr val="black"/>
                </a:solidFill>
              </a:rPr>
            </a:br>
            <a:r>
              <a:rPr lang="en-US" dirty="0">
                <a:solidFill>
                  <a:prstClr val="black"/>
                </a:solidFill>
              </a:rPr>
              <a:t>Missouri Hospital Association</a:t>
            </a:r>
          </a:p>
          <a:p>
            <a:r>
              <a:rPr lang="en-US" dirty="0">
                <a:solidFill>
                  <a:prstClr val="black"/>
                </a:solidFill>
                <a:hlinkClick r:id="rId5"/>
              </a:rPr>
              <a:t>jrowden@mhanet.com</a:t>
            </a:r>
            <a:r>
              <a:rPr lang="en-US" dirty="0">
                <a:solidFill>
                  <a:prstClr val="black"/>
                </a:solidFill>
              </a:rPr>
              <a:t/>
            </a:r>
            <a:br>
              <a:rPr lang="en-US" dirty="0">
                <a:solidFill>
                  <a:prstClr val="black"/>
                </a:solidFill>
              </a:rPr>
            </a:br>
            <a:r>
              <a:rPr lang="en-US" dirty="0">
                <a:solidFill>
                  <a:prstClr val="black"/>
                </a:solidFill>
              </a:rPr>
              <a:t>573/893-3700, ext. 1391</a:t>
            </a:r>
          </a:p>
        </p:txBody>
      </p:sp>
    </p:spTree>
    <p:extLst>
      <p:ext uri="{BB962C8B-B14F-4D97-AF65-F5344CB8AC3E}">
        <p14:creationId xmlns:p14="http://schemas.microsoft.com/office/powerpoint/2010/main" val="2480750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23861"/>
          </a:xfrm>
        </p:spPr>
        <p:txBody>
          <a:bodyPr/>
          <a:lstStyle/>
          <a:p>
            <a:r>
              <a:rPr lang="en-US" dirty="0"/>
              <a:t>Oklahoma HIIN</a:t>
            </a:r>
            <a:br>
              <a:rPr lang="en-US" dirty="0"/>
            </a:br>
            <a:endParaRPr lang="en-US" sz="1600" dirty="0">
              <a:solidFill>
                <a:srgbClr val="003F87"/>
              </a:solidFill>
              <a:latin typeface="+mn-lt"/>
            </a:endParaRPr>
          </a:p>
        </p:txBody>
      </p:sp>
      <p:sp>
        <p:nvSpPr>
          <p:cNvPr id="4" name="Date Placeholder 3"/>
          <p:cNvSpPr>
            <a:spLocks noGrp="1"/>
          </p:cNvSpPr>
          <p:nvPr>
            <p:ph type="dt" sz="half" idx="4294967295"/>
          </p:nvPr>
        </p:nvSpPr>
        <p:spPr>
          <a:xfrm>
            <a:off x="136699" y="6395917"/>
            <a:ext cx="1500715" cy="428993"/>
          </a:xfrm>
          <a:prstGeom prst="rect">
            <a:avLst/>
          </a:prstGeom>
        </p:spPr>
        <p:txBody>
          <a:bodyPr vert="horz" lIns="91440" tIns="45720" rIns="91440" bIns="45720" rtlCol="0" anchor="ctr"/>
          <a:lstStyle>
            <a:lvl1pPr algn="l">
              <a:defRPr sz="1200">
                <a:solidFill>
                  <a:schemeClr val="bg1"/>
                </a:solidFill>
              </a:defRPr>
            </a:lvl1pPr>
          </a:lstStyle>
          <a:p>
            <a:r>
              <a:rPr lang="en-US" dirty="0"/>
              <a:t>January 25, 2017</a:t>
            </a:r>
          </a:p>
        </p:txBody>
      </p:sp>
      <p:sp>
        <p:nvSpPr>
          <p:cNvPr id="5" name="Footer Placeholder 4" title="South Central HIINergy Partners"/>
          <p:cNvSpPr>
            <a:spLocks noGrp="1"/>
          </p:cNvSpPr>
          <p:nvPr>
            <p:ph type="ftr" sz="quarter" idx="4294967295"/>
          </p:nvPr>
        </p:nvSpPr>
        <p:spPr>
          <a:xfrm>
            <a:off x="1796902" y="6347636"/>
            <a:ext cx="5932968" cy="510363"/>
          </a:xfrm>
          <a:prstGeom prst="rect">
            <a:avLst/>
          </a:prstGeom>
        </p:spPr>
        <p:txBody>
          <a:bodyPr vert="horz" lIns="91440" tIns="45720" rIns="91440" bIns="45720" rtlCol="0" anchor="ctr"/>
          <a:lstStyle>
            <a:lvl1pPr algn="ctr">
              <a:defRPr sz="2400" cap="none" baseline="0">
                <a:solidFill>
                  <a:schemeClr val="bg1"/>
                </a:solidFill>
                <a:latin typeface="Franklin Gothic Medium" panose="020B0603020102020204" pitchFamily="34" charset="0"/>
              </a:defRPr>
            </a:lvl1pPr>
          </a:lstStyle>
          <a:p>
            <a:r>
              <a:rPr lang="en-US" b="1" dirty="0">
                <a:solidFill>
                  <a:schemeClr val="accent4">
                    <a:lumMod val="20000"/>
                    <a:lumOff val="80000"/>
                  </a:schemeClr>
                </a:solidFill>
              </a:rPr>
              <a:t>South Central </a:t>
            </a:r>
            <a:r>
              <a:rPr lang="en-US" b="1" dirty="0" err="1">
                <a:solidFill>
                  <a:schemeClr val="accent2"/>
                </a:solidFill>
              </a:rPr>
              <a:t>HIIN</a:t>
            </a:r>
            <a:r>
              <a:rPr lang="en-US" b="1" dirty="0" err="1">
                <a:solidFill>
                  <a:schemeClr val="accent4">
                    <a:lumMod val="20000"/>
                    <a:lumOff val="80000"/>
                  </a:schemeClr>
                </a:solidFill>
              </a:rPr>
              <a:t>ergy</a:t>
            </a:r>
            <a:r>
              <a:rPr lang="en-US" b="1" dirty="0">
                <a:solidFill>
                  <a:schemeClr val="accent4">
                    <a:lumMod val="20000"/>
                    <a:lumOff val="80000"/>
                  </a:schemeClr>
                </a:solidFill>
              </a:rPr>
              <a:t> Partners</a:t>
            </a:r>
          </a:p>
        </p:txBody>
      </p:sp>
      <p:sp>
        <p:nvSpPr>
          <p:cNvPr id="6" name="Slide Number Placeholder 5"/>
          <p:cNvSpPr>
            <a:spLocks noGrp="1"/>
          </p:cNvSpPr>
          <p:nvPr>
            <p:ph type="sldNum" sz="quarter" idx="4294967295"/>
          </p:nvPr>
        </p:nvSpPr>
        <p:spPr>
          <a:xfrm>
            <a:off x="7874750" y="6459785"/>
            <a:ext cx="984019" cy="365125"/>
          </a:xfrm>
          <a:prstGeom prst="rect">
            <a:avLst/>
          </a:prstGeom>
        </p:spPr>
        <p:txBody>
          <a:bodyPr vert="horz" lIns="91440" tIns="45720" rIns="91440" bIns="45720" rtlCol="0" anchor="ctr"/>
          <a:lstStyle>
            <a:lvl1pPr algn="r">
              <a:defRPr sz="1200">
                <a:solidFill>
                  <a:schemeClr val="bg1"/>
                </a:solidFill>
              </a:defRPr>
            </a:lvl1pPr>
          </a:lstStyle>
          <a:p>
            <a:fld id="{4FAB73BC-B049-4115-A692-8D63A059BFB8}" type="slidenum">
              <a:rPr lang="en-US" smtClean="0"/>
              <a:pPr/>
              <a:t>16</a:t>
            </a:fld>
            <a:endParaRPr lang="en-US" dirty="0"/>
          </a:p>
        </p:txBody>
      </p:sp>
      <p:sp>
        <p:nvSpPr>
          <p:cNvPr id="8" name="TextBox 7"/>
          <p:cNvSpPr txBox="1"/>
          <p:nvPr/>
        </p:nvSpPr>
        <p:spPr>
          <a:xfrm>
            <a:off x="1338470" y="2477985"/>
            <a:ext cx="3914909" cy="2246769"/>
          </a:xfrm>
          <a:prstGeom prst="rect">
            <a:avLst/>
          </a:prstGeom>
          <a:noFill/>
        </p:spPr>
        <p:txBody>
          <a:bodyPr wrap="square" rtlCol="0">
            <a:spAutoFit/>
          </a:bodyPr>
          <a:lstStyle/>
          <a:p>
            <a:r>
              <a:rPr lang="en-US" sz="2000" b="1" dirty="0"/>
              <a:t>Patrice Greenawalt, RN, MS</a:t>
            </a:r>
          </a:p>
          <a:p>
            <a:r>
              <a:rPr lang="en-US" sz="2000" dirty="0"/>
              <a:t>Clinical Initiatives Manager</a:t>
            </a:r>
          </a:p>
          <a:p>
            <a:r>
              <a:rPr lang="en-US" sz="2000" dirty="0"/>
              <a:t>Oklahoma Hospital Association</a:t>
            </a:r>
          </a:p>
          <a:p>
            <a:r>
              <a:rPr lang="en-US" sz="2000" dirty="0"/>
              <a:t>4000 Lincoln Boulevard</a:t>
            </a:r>
          </a:p>
          <a:p>
            <a:r>
              <a:rPr lang="en-US" sz="2000" dirty="0"/>
              <a:t>Oklahoma City, OK 73105</a:t>
            </a:r>
          </a:p>
          <a:p>
            <a:r>
              <a:rPr lang="en-US" sz="2000" dirty="0">
                <a:hlinkClick r:id="rId2"/>
              </a:rPr>
              <a:t>pgreenawalt@okoha.com</a:t>
            </a:r>
            <a:r>
              <a:rPr lang="en-US" sz="2000" dirty="0"/>
              <a:t> </a:t>
            </a:r>
          </a:p>
          <a:p>
            <a:r>
              <a:rPr lang="en-US" sz="2000" dirty="0"/>
              <a:t>405/427-9537</a:t>
            </a:r>
          </a:p>
        </p:txBody>
      </p:sp>
      <p:pic>
        <p:nvPicPr>
          <p:cNvPr id="9" name="Content Placeholder 8" descr="Oklahoma Hospital Association" title="Patrice Greenawalt photo"/>
          <p:cNvPicPr>
            <a:picLocks noGrp="1" noChangeAspect="1"/>
          </p:cNvPicPr>
          <p:nvPr>
            <p:ph idx="1"/>
          </p:nvPr>
        </p:nvPicPr>
        <p:blipFill>
          <a:blip r:embed="rId3"/>
          <a:stretch>
            <a:fillRect/>
          </a:stretch>
        </p:blipFill>
        <p:spPr>
          <a:xfrm>
            <a:off x="5801365" y="2317762"/>
            <a:ext cx="1322832" cy="1383792"/>
          </a:xfrm>
        </p:spPr>
      </p:pic>
    </p:spTree>
    <p:extLst>
      <p:ext uri="{BB962C8B-B14F-4D97-AF65-F5344CB8AC3E}">
        <p14:creationId xmlns:p14="http://schemas.microsoft.com/office/powerpoint/2010/main" val="2704504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23861"/>
          </a:xfrm>
        </p:spPr>
        <p:txBody>
          <a:bodyPr/>
          <a:lstStyle/>
          <a:p>
            <a:r>
              <a:rPr lang="en-US" dirty="0"/>
              <a:t>Texas HIIN</a:t>
            </a:r>
            <a:br>
              <a:rPr lang="en-US" dirty="0"/>
            </a:br>
            <a:r>
              <a:rPr lang="en-US" sz="1600" dirty="0">
                <a:solidFill>
                  <a:srgbClr val="003F87"/>
                </a:solidFill>
                <a:latin typeface="+mn-lt"/>
              </a:rPr>
              <a:t>Contact: Karen Kendrick, email</a:t>
            </a:r>
          </a:p>
        </p:txBody>
      </p:sp>
      <p:pic>
        <p:nvPicPr>
          <p:cNvPr id="7" name="Content Placeholder 6" descr="Texas Hospital Association" title="Karen Kendrick phot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6582" y="2479814"/>
            <a:ext cx="1464095" cy="2201998"/>
          </a:xfrm>
        </p:spPr>
      </p:pic>
      <p:sp>
        <p:nvSpPr>
          <p:cNvPr id="4" name="Date Placeholder 3"/>
          <p:cNvSpPr>
            <a:spLocks noGrp="1"/>
          </p:cNvSpPr>
          <p:nvPr>
            <p:ph type="dt" sz="half" idx="4294967295"/>
          </p:nvPr>
        </p:nvSpPr>
        <p:spPr>
          <a:xfrm>
            <a:off x="136699" y="6395917"/>
            <a:ext cx="1500715" cy="428993"/>
          </a:xfrm>
          <a:prstGeom prst="rect">
            <a:avLst/>
          </a:prstGeom>
        </p:spPr>
        <p:txBody>
          <a:bodyPr vert="horz" lIns="91440" tIns="45720" rIns="91440" bIns="45720" rtlCol="0" anchor="ctr"/>
          <a:lstStyle>
            <a:lvl1pPr algn="l">
              <a:defRPr sz="1200">
                <a:solidFill>
                  <a:schemeClr val="bg1"/>
                </a:solidFill>
              </a:defRPr>
            </a:lvl1pPr>
          </a:lstStyle>
          <a:p>
            <a:r>
              <a:rPr lang="en-US" dirty="0">
                <a:solidFill>
                  <a:prstClr val="white"/>
                </a:solidFill>
              </a:rPr>
              <a:t>January 25, 2017</a:t>
            </a:r>
          </a:p>
        </p:txBody>
      </p:sp>
      <p:sp>
        <p:nvSpPr>
          <p:cNvPr id="5" name="Footer Placeholder 4" title="South Central HIINergy Partners"/>
          <p:cNvSpPr>
            <a:spLocks noGrp="1"/>
          </p:cNvSpPr>
          <p:nvPr>
            <p:ph type="ftr" sz="quarter" idx="4294967295"/>
          </p:nvPr>
        </p:nvSpPr>
        <p:spPr>
          <a:xfrm>
            <a:off x="1796902" y="6347636"/>
            <a:ext cx="5932968" cy="510363"/>
          </a:xfrm>
          <a:prstGeom prst="rect">
            <a:avLst/>
          </a:prstGeom>
        </p:spPr>
        <p:txBody>
          <a:bodyPr vert="horz" lIns="91440" tIns="45720" rIns="91440" bIns="45720" rtlCol="0" anchor="ctr"/>
          <a:lstStyle>
            <a:lvl1pPr algn="ctr">
              <a:defRPr sz="2400" cap="none" baseline="0">
                <a:solidFill>
                  <a:schemeClr val="bg1"/>
                </a:solidFill>
                <a:latin typeface="Franklin Gothic Medium" panose="020B0603020102020204" pitchFamily="34" charset="0"/>
              </a:defRPr>
            </a:lvl1pPr>
          </a:lstStyle>
          <a:p>
            <a:r>
              <a:rPr lang="en-US" b="1" dirty="0">
                <a:solidFill>
                  <a:srgbClr val="954F72">
                    <a:lumMod val="20000"/>
                    <a:lumOff val="80000"/>
                  </a:srgbClr>
                </a:solidFill>
              </a:rPr>
              <a:t>South Central </a:t>
            </a:r>
            <a:r>
              <a:rPr lang="en-US" b="1" dirty="0" err="1">
                <a:solidFill>
                  <a:srgbClr val="C55A11"/>
                </a:solidFill>
              </a:rPr>
              <a:t>HIIN</a:t>
            </a:r>
            <a:r>
              <a:rPr lang="en-US" b="1" dirty="0" err="1">
                <a:solidFill>
                  <a:srgbClr val="954F72">
                    <a:lumMod val="20000"/>
                    <a:lumOff val="80000"/>
                  </a:srgbClr>
                </a:solidFill>
              </a:rPr>
              <a:t>ergy</a:t>
            </a:r>
            <a:r>
              <a:rPr lang="en-US" b="1" dirty="0">
                <a:solidFill>
                  <a:srgbClr val="954F72">
                    <a:lumMod val="20000"/>
                    <a:lumOff val="80000"/>
                  </a:srgbClr>
                </a:solidFill>
              </a:rPr>
              <a:t> Partners</a:t>
            </a:r>
          </a:p>
        </p:txBody>
      </p:sp>
      <p:sp>
        <p:nvSpPr>
          <p:cNvPr id="6" name="Slide Number Placeholder 5"/>
          <p:cNvSpPr>
            <a:spLocks noGrp="1"/>
          </p:cNvSpPr>
          <p:nvPr>
            <p:ph type="sldNum" sz="quarter" idx="4294967295"/>
          </p:nvPr>
        </p:nvSpPr>
        <p:spPr>
          <a:xfrm>
            <a:off x="7874750" y="6459785"/>
            <a:ext cx="984019" cy="365125"/>
          </a:xfrm>
          <a:prstGeom prst="rect">
            <a:avLst/>
          </a:prstGeom>
        </p:spPr>
        <p:txBody>
          <a:bodyPr vert="horz" lIns="91440" tIns="45720" rIns="91440" bIns="45720" rtlCol="0" anchor="ctr"/>
          <a:lstStyle>
            <a:lvl1pPr algn="r">
              <a:defRPr sz="1200">
                <a:solidFill>
                  <a:schemeClr val="bg1"/>
                </a:solidFill>
              </a:defRPr>
            </a:lvl1pPr>
          </a:lstStyle>
          <a:p>
            <a:fld id="{33D80057-93D4-4C17-8733-741FE4EF0A57}" type="slidenum">
              <a:rPr lang="en-US" smtClean="0">
                <a:solidFill>
                  <a:prstClr val="white"/>
                </a:solidFill>
              </a:rPr>
              <a:pPr/>
              <a:t>17</a:t>
            </a:fld>
            <a:endParaRPr lang="en-US" dirty="0">
              <a:solidFill>
                <a:prstClr val="white"/>
              </a:solidFill>
            </a:endParaRPr>
          </a:p>
        </p:txBody>
      </p:sp>
      <p:sp>
        <p:nvSpPr>
          <p:cNvPr id="8" name="TextBox 7"/>
          <p:cNvSpPr txBox="1"/>
          <p:nvPr/>
        </p:nvSpPr>
        <p:spPr>
          <a:xfrm>
            <a:off x="3654082" y="2014496"/>
            <a:ext cx="5154931" cy="3311676"/>
          </a:xfrm>
          <a:prstGeom prst="rect">
            <a:avLst/>
          </a:prstGeom>
          <a:noFill/>
        </p:spPr>
        <p:txBody>
          <a:bodyPr wrap="square" rtlCol="0">
            <a:spAutoFit/>
          </a:bodyPr>
          <a:lstStyle/>
          <a:p>
            <a:pPr>
              <a:lnSpc>
                <a:spcPct val="110000"/>
              </a:lnSpc>
            </a:pPr>
            <a:r>
              <a:rPr lang="en-US" sz="2400" dirty="0">
                <a:solidFill>
                  <a:prstClr val="black"/>
                </a:solidFill>
              </a:rPr>
              <a:t>Karen Kendrick, RN, MSN</a:t>
            </a:r>
          </a:p>
          <a:p>
            <a:pPr>
              <a:lnSpc>
                <a:spcPct val="110000"/>
              </a:lnSpc>
            </a:pPr>
            <a:r>
              <a:rPr lang="en-US" sz="2400" dirty="0">
                <a:solidFill>
                  <a:prstClr val="black"/>
                </a:solidFill>
              </a:rPr>
              <a:t>Director, Clinical Initiatives</a:t>
            </a:r>
          </a:p>
          <a:p>
            <a:pPr>
              <a:lnSpc>
                <a:spcPct val="110000"/>
              </a:lnSpc>
            </a:pPr>
            <a:r>
              <a:rPr lang="en-US" sz="2400" dirty="0">
                <a:solidFill>
                  <a:prstClr val="black"/>
                </a:solidFill>
              </a:rPr>
              <a:t>Texas Hospital Association Foundation</a:t>
            </a:r>
          </a:p>
          <a:p>
            <a:pPr>
              <a:lnSpc>
                <a:spcPct val="110000"/>
              </a:lnSpc>
            </a:pPr>
            <a:r>
              <a:rPr lang="en-US" sz="2400" dirty="0">
                <a:solidFill>
                  <a:prstClr val="black"/>
                </a:solidFill>
              </a:rPr>
              <a:t>1108 Lavaca, Suite 700</a:t>
            </a:r>
          </a:p>
          <a:p>
            <a:pPr>
              <a:lnSpc>
                <a:spcPct val="110000"/>
              </a:lnSpc>
            </a:pPr>
            <a:r>
              <a:rPr lang="en-US" sz="2400" dirty="0">
                <a:solidFill>
                  <a:prstClr val="black"/>
                </a:solidFill>
              </a:rPr>
              <a:t>Austin, TX  78701</a:t>
            </a:r>
          </a:p>
          <a:p>
            <a:pPr>
              <a:lnSpc>
                <a:spcPct val="110000"/>
              </a:lnSpc>
            </a:pPr>
            <a:r>
              <a:rPr lang="en-US" sz="2400" dirty="0">
                <a:solidFill>
                  <a:prstClr val="black"/>
                </a:solidFill>
                <a:hlinkClick r:id="rId3"/>
              </a:rPr>
              <a:t>kkendrick@tha.org</a:t>
            </a:r>
            <a:endParaRPr lang="en-US" sz="2400" dirty="0">
              <a:solidFill>
                <a:prstClr val="black"/>
              </a:solidFill>
            </a:endParaRPr>
          </a:p>
          <a:p>
            <a:pPr>
              <a:lnSpc>
                <a:spcPct val="110000"/>
              </a:lnSpc>
            </a:pPr>
            <a:r>
              <a:rPr lang="en-US" sz="2400" dirty="0">
                <a:solidFill>
                  <a:prstClr val="black"/>
                </a:solidFill>
              </a:rPr>
              <a:t>512/465-1091</a:t>
            </a:r>
          </a:p>
        </p:txBody>
      </p:sp>
    </p:spTree>
    <p:extLst>
      <p:ext uri="{BB962C8B-B14F-4D97-AF65-F5344CB8AC3E}">
        <p14:creationId xmlns:p14="http://schemas.microsoft.com/office/powerpoint/2010/main" val="2618149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94359"/>
            <a:ext cx="2400300" cy="2170356"/>
          </a:xfrm>
        </p:spPr>
        <p:txBody>
          <a:bodyPr>
            <a:normAutofit fontScale="90000"/>
          </a:bodyPr>
          <a:lstStyle/>
          <a:p>
            <a:r>
              <a:rPr lang="en-US" dirty="0"/>
              <a:t>Let’s hear from you</a:t>
            </a:r>
            <a:br>
              <a:rPr lang="en-US" dirty="0"/>
            </a:br>
            <a:r>
              <a:rPr lang="en-US" dirty="0"/>
              <a:t/>
            </a:r>
            <a:br>
              <a:rPr lang="en-US" dirty="0"/>
            </a:br>
            <a:r>
              <a:rPr lang="en-US" dirty="0"/>
              <a:t>Polling Question</a:t>
            </a:r>
          </a:p>
        </p:txBody>
      </p:sp>
      <p:sp>
        <p:nvSpPr>
          <p:cNvPr id="3" name="Content Placeholder 2"/>
          <p:cNvSpPr>
            <a:spLocks noGrp="1"/>
          </p:cNvSpPr>
          <p:nvPr>
            <p:ph idx="1"/>
          </p:nvPr>
        </p:nvSpPr>
        <p:spPr>
          <a:xfrm>
            <a:off x="3399416" y="594359"/>
            <a:ext cx="5637008" cy="5677349"/>
          </a:xfrm>
        </p:spPr>
        <p:txBody>
          <a:bodyPr>
            <a:normAutofit/>
          </a:bodyPr>
          <a:lstStyle/>
          <a:p>
            <a:pPr marL="0" indent="0">
              <a:spcBef>
                <a:spcPts val="0"/>
              </a:spcBef>
              <a:spcAft>
                <a:spcPts val="1200"/>
              </a:spcAft>
              <a:buNone/>
            </a:pPr>
            <a:r>
              <a:rPr lang="en-US" sz="3200" b="1" dirty="0">
                <a:solidFill>
                  <a:srgbClr val="003F87"/>
                </a:solidFill>
              </a:rPr>
              <a:t>Where on you in the process of the HIIN work?</a:t>
            </a:r>
          </a:p>
          <a:p>
            <a:pPr>
              <a:spcBef>
                <a:spcPts val="0"/>
              </a:spcBef>
              <a:spcAft>
                <a:spcPts val="1200"/>
              </a:spcAft>
              <a:buFont typeface="Courier New" panose="02070309020205020404" pitchFamily="49" charset="0"/>
              <a:buChar char="o"/>
            </a:pPr>
            <a:r>
              <a:rPr lang="en-US" sz="3200" b="1" dirty="0">
                <a:solidFill>
                  <a:srgbClr val="003F87"/>
                </a:solidFill>
              </a:rPr>
              <a:t> Forming a team to planning</a:t>
            </a:r>
          </a:p>
          <a:p>
            <a:pPr>
              <a:spcBef>
                <a:spcPts val="0"/>
              </a:spcBef>
              <a:spcAft>
                <a:spcPts val="1200"/>
              </a:spcAft>
              <a:buFont typeface="Courier New" panose="02070309020205020404" pitchFamily="49" charset="0"/>
              <a:buChar char="o"/>
            </a:pPr>
            <a:r>
              <a:rPr lang="en-US" sz="3200" b="1" dirty="0">
                <a:solidFill>
                  <a:srgbClr val="003F87"/>
                </a:solidFill>
              </a:rPr>
              <a:t> Activity with little to no change</a:t>
            </a:r>
          </a:p>
          <a:p>
            <a:pPr>
              <a:spcBef>
                <a:spcPts val="0"/>
              </a:spcBef>
              <a:spcAft>
                <a:spcPts val="1200"/>
              </a:spcAft>
              <a:buFont typeface="Courier New" panose="02070309020205020404" pitchFamily="49" charset="0"/>
              <a:buChar char="o"/>
            </a:pPr>
            <a:r>
              <a:rPr lang="en-US" sz="3200" b="1" dirty="0">
                <a:solidFill>
                  <a:srgbClr val="003F87"/>
                </a:solidFill>
              </a:rPr>
              <a:t> Modest improvement</a:t>
            </a:r>
          </a:p>
          <a:p>
            <a:pPr>
              <a:spcBef>
                <a:spcPts val="0"/>
              </a:spcBef>
              <a:spcAft>
                <a:spcPts val="1200"/>
              </a:spcAft>
              <a:buFont typeface="Courier New" panose="02070309020205020404" pitchFamily="49" charset="0"/>
              <a:buChar char="o"/>
            </a:pPr>
            <a:r>
              <a:rPr lang="en-US" sz="3200" b="1" dirty="0">
                <a:solidFill>
                  <a:srgbClr val="003F87"/>
                </a:solidFill>
              </a:rPr>
              <a:t> Significant improvement to sustainable results</a:t>
            </a:r>
          </a:p>
          <a:p>
            <a:pPr>
              <a:spcBef>
                <a:spcPts val="0"/>
              </a:spcBef>
              <a:spcAft>
                <a:spcPts val="1200"/>
              </a:spcAft>
              <a:buFont typeface="Courier New" panose="02070309020205020404" pitchFamily="49" charset="0"/>
              <a:buChar char="o"/>
            </a:pPr>
            <a:r>
              <a:rPr lang="en-US" sz="3200" b="1" dirty="0">
                <a:solidFill>
                  <a:srgbClr val="003F87"/>
                </a:solidFill>
              </a:rPr>
              <a:t>Outstanding sustainable results</a:t>
            </a:r>
          </a:p>
        </p:txBody>
      </p:sp>
      <p:sp>
        <p:nvSpPr>
          <p:cNvPr id="6" name="TextBox 5"/>
          <p:cNvSpPr txBox="1"/>
          <p:nvPr/>
        </p:nvSpPr>
        <p:spPr>
          <a:xfrm>
            <a:off x="261027" y="5982038"/>
            <a:ext cx="2564045" cy="646331"/>
          </a:xfrm>
          <a:prstGeom prst="rect">
            <a:avLst/>
          </a:prstGeom>
          <a:noFill/>
        </p:spPr>
        <p:txBody>
          <a:bodyPr wrap="square" rtlCol="0">
            <a:spAutoFit/>
          </a:bodyPr>
          <a:lstStyle/>
          <a:p>
            <a:pPr algn="ctr"/>
            <a:r>
              <a:rPr lang="en-US" dirty="0">
                <a:solidFill>
                  <a:schemeClr val="bg1"/>
                </a:solidFill>
              </a:rPr>
              <a:t>Hospital Improvement Innovation Network</a:t>
            </a:r>
          </a:p>
        </p:txBody>
      </p:sp>
      <p:pic>
        <p:nvPicPr>
          <p:cNvPr id="7" name="Picture 6" title="Partnership for Patients logo"/>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80923" y="4886031"/>
            <a:ext cx="924252" cy="1050286"/>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pPr/>
              <a:t>18</a:t>
            </a:fld>
            <a:endParaRPr lang="en-US" dirty="0"/>
          </a:p>
        </p:txBody>
      </p:sp>
    </p:spTree>
    <p:extLst>
      <p:ext uri="{BB962C8B-B14F-4D97-AF65-F5344CB8AC3E}">
        <p14:creationId xmlns:p14="http://schemas.microsoft.com/office/powerpoint/2010/main" val="3933577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94359"/>
            <a:ext cx="2400300" cy="2170356"/>
          </a:xfrm>
        </p:spPr>
        <p:txBody>
          <a:bodyPr/>
          <a:lstStyle/>
          <a:p>
            <a:r>
              <a:rPr lang="en-US" dirty="0"/>
              <a:t>Getting Started in Our New HIIN</a:t>
            </a:r>
          </a:p>
        </p:txBody>
      </p:sp>
      <p:sp>
        <p:nvSpPr>
          <p:cNvPr id="3" name="Content Placeholder 2"/>
          <p:cNvSpPr>
            <a:spLocks noGrp="1"/>
          </p:cNvSpPr>
          <p:nvPr>
            <p:ph idx="1"/>
          </p:nvPr>
        </p:nvSpPr>
        <p:spPr>
          <a:xfrm>
            <a:off x="3399416" y="1527586"/>
            <a:ext cx="5637008" cy="4744122"/>
          </a:xfrm>
        </p:spPr>
        <p:txBody>
          <a:bodyPr>
            <a:normAutofit/>
          </a:bodyPr>
          <a:lstStyle/>
          <a:p>
            <a:pPr marL="0" indent="0" algn="ctr">
              <a:spcBef>
                <a:spcPts val="0"/>
              </a:spcBef>
              <a:spcAft>
                <a:spcPts val="1200"/>
              </a:spcAft>
              <a:buNone/>
            </a:pPr>
            <a:r>
              <a:rPr lang="en-US" b="1" dirty="0">
                <a:solidFill>
                  <a:schemeClr val="tx1"/>
                </a:solidFill>
              </a:rPr>
              <a:t>Presented by:</a:t>
            </a:r>
          </a:p>
          <a:p>
            <a:pPr marL="0" indent="0" algn="ctr">
              <a:spcBef>
                <a:spcPts val="0"/>
              </a:spcBef>
              <a:spcAft>
                <a:spcPts val="0"/>
              </a:spcAft>
              <a:buNone/>
            </a:pPr>
            <a:r>
              <a:rPr lang="en-US" b="1" dirty="0">
                <a:solidFill>
                  <a:schemeClr val="tx1"/>
                </a:solidFill>
              </a:rPr>
              <a:t>Jefferson Regional Medical Center</a:t>
            </a:r>
          </a:p>
          <a:p>
            <a:pPr marL="0" indent="0" algn="ctr">
              <a:spcBef>
                <a:spcPts val="0"/>
              </a:spcBef>
              <a:spcAft>
                <a:spcPts val="0"/>
              </a:spcAft>
              <a:buNone/>
            </a:pPr>
            <a:r>
              <a:rPr lang="en-US" b="1" dirty="0">
                <a:solidFill>
                  <a:schemeClr val="tx1"/>
                </a:solidFill>
              </a:rPr>
              <a:t>Pine Bluff Arkansas</a:t>
            </a:r>
          </a:p>
          <a:p>
            <a:pPr marL="0" indent="0" algn="ctr">
              <a:spcBef>
                <a:spcPts val="0"/>
              </a:spcBef>
              <a:spcAft>
                <a:spcPts val="0"/>
              </a:spcAft>
              <a:buNone/>
            </a:pPr>
            <a:endParaRPr lang="en-US" b="1" dirty="0">
              <a:solidFill>
                <a:schemeClr val="tx1"/>
              </a:solidFill>
            </a:endParaRPr>
          </a:p>
          <a:p>
            <a:pPr marL="0" indent="0" algn="ctr">
              <a:spcBef>
                <a:spcPts val="0"/>
              </a:spcBef>
              <a:spcAft>
                <a:spcPts val="0"/>
              </a:spcAft>
              <a:buNone/>
            </a:pPr>
            <a:r>
              <a:rPr lang="en-US" b="1" dirty="0">
                <a:solidFill>
                  <a:schemeClr val="tx1"/>
                </a:solidFill>
              </a:rPr>
              <a:t>Facilitated by:</a:t>
            </a:r>
          </a:p>
          <a:p>
            <a:pPr marL="0" indent="0" algn="ctr">
              <a:spcBef>
                <a:spcPts val="0"/>
              </a:spcBef>
              <a:spcAft>
                <a:spcPts val="0"/>
              </a:spcAft>
              <a:buNone/>
            </a:pPr>
            <a:r>
              <a:rPr lang="en-US" b="1" dirty="0">
                <a:solidFill>
                  <a:schemeClr val="tx1"/>
                </a:solidFill>
              </a:rPr>
              <a:t>Jackie Conrad</a:t>
            </a:r>
          </a:p>
          <a:p>
            <a:pPr marL="0" indent="0" algn="ctr">
              <a:spcBef>
                <a:spcPts val="0"/>
              </a:spcBef>
              <a:spcAft>
                <a:spcPts val="0"/>
              </a:spcAft>
              <a:buNone/>
            </a:pPr>
            <a:r>
              <a:rPr lang="en-US" b="1" dirty="0">
                <a:solidFill>
                  <a:schemeClr val="tx1"/>
                </a:solidFill>
              </a:rPr>
              <a:t>Improvement Advisor</a:t>
            </a:r>
          </a:p>
          <a:p>
            <a:pPr marL="0" indent="0" algn="ctr">
              <a:spcBef>
                <a:spcPts val="0"/>
              </a:spcBef>
              <a:spcAft>
                <a:spcPts val="0"/>
              </a:spcAft>
              <a:buNone/>
            </a:pPr>
            <a:r>
              <a:rPr lang="en-US" b="1" dirty="0">
                <a:solidFill>
                  <a:schemeClr val="tx1"/>
                </a:solidFill>
              </a:rPr>
              <a:t>Cynosure Health</a:t>
            </a:r>
          </a:p>
          <a:p>
            <a:pPr marL="0" indent="0" algn="ctr">
              <a:spcBef>
                <a:spcPts val="0"/>
              </a:spcBef>
              <a:spcAft>
                <a:spcPts val="0"/>
              </a:spcAft>
              <a:buNone/>
            </a:pPr>
            <a:endParaRPr lang="en-US" b="1" dirty="0">
              <a:solidFill>
                <a:schemeClr val="tx1"/>
              </a:solidFill>
            </a:endParaRPr>
          </a:p>
          <a:p>
            <a:pPr marL="0" indent="0" algn="ctr">
              <a:spcBef>
                <a:spcPts val="0"/>
              </a:spcBef>
              <a:spcAft>
                <a:spcPts val="0"/>
              </a:spcAft>
              <a:buNone/>
            </a:pPr>
            <a:endParaRPr lang="en-US" b="1" dirty="0">
              <a:solidFill>
                <a:schemeClr val="tx1"/>
              </a:solidFill>
            </a:endParaRPr>
          </a:p>
          <a:p>
            <a:pPr marL="0" indent="0" algn="ctr">
              <a:spcBef>
                <a:spcPts val="0"/>
              </a:spcBef>
              <a:spcAft>
                <a:spcPts val="0"/>
              </a:spcAft>
              <a:buNone/>
            </a:pPr>
            <a:endParaRPr lang="en-US" b="1" dirty="0">
              <a:solidFill>
                <a:schemeClr val="tx1"/>
              </a:solidFill>
            </a:endParaRPr>
          </a:p>
        </p:txBody>
      </p:sp>
      <p:sp>
        <p:nvSpPr>
          <p:cNvPr id="6" name="TextBox 5"/>
          <p:cNvSpPr txBox="1"/>
          <p:nvPr/>
        </p:nvSpPr>
        <p:spPr>
          <a:xfrm>
            <a:off x="261027" y="5982038"/>
            <a:ext cx="2564045" cy="646331"/>
          </a:xfrm>
          <a:prstGeom prst="rect">
            <a:avLst/>
          </a:prstGeom>
          <a:noFill/>
        </p:spPr>
        <p:txBody>
          <a:bodyPr wrap="square" rtlCol="0">
            <a:spAutoFit/>
          </a:bodyPr>
          <a:lstStyle/>
          <a:p>
            <a:pPr algn="ctr"/>
            <a:r>
              <a:rPr lang="en-US" dirty="0">
                <a:solidFill>
                  <a:schemeClr val="bg1"/>
                </a:solidFill>
              </a:rPr>
              <a:t>Hospital Improvement Innovation Network</a:t>
            </a:r>
          </a:p>
        </p:txBody>
      </p:sp>
      <p:pic>
        <p:nvPicPr>
          <p:cNvPr id="7" name="Picture 6" title="Partnership for Patients logo"/>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80923" y="4886031"/>
            <a:ext cx="924252" cy="1050286"/>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pPr/>
              <a:t>19</a:t>
            </a:fld>
            <a:endParaRPr lang="en-US" dirty="0"/>
          </a:p>
        </p:txBody>
      </p:sp>
      <p:sp>
        <p:nvSpPr>
          <p:cNvPr id="4" name="Rectangle 3"/>
          <p:cNvSpPr/>
          <p:nvPr/>
        </p:nvSpPr>
        <p:spPr>
          <a:xfrm>
            <a:off x="3794759" y="225027"/>
            <a:ext cx="4572000" cy="707886"/>
          </a:xfrm>
          <a:prstGeom prst="rect">
            <a:avLst/>
          </a:prstGeom>
        </p:spPr>
        <p:txBody>
          <a:bodyPr>
            <a:spAutoFit/>
          </a:bodyPr>
          <a:lstStyle/>
          <a:p>
            <a:pPr algn="ctr"/>
            <a:r>
              <a:rPr lang="en-US" sz="2000" b="1" dirty="0">
                <a:solidFill>
                  <a:srgbClr val="003F87"/>
                </a:solidFill>
              </a:rPr>
              <a:t>South Central </a:t>
            </a:r>
            <a:r>
              <a:rPr lang="en-US" sz="2000" b="1" dirty="0" err="1">
                <a:solidFill>
                  <a:srgbClr val="003F87"/>
                </a:solidFill>
              </a:rPr>
              <a:t>HIINergy</a:t>
            </a:r>
            <a:r>
              <a:rPr lang="en-US" sz="2000" b="1" dirty="0">
                <a:solidFill>
                  <a:srgbClr val="003F87"/>
                </a:solidFill>
              </a:rPr>
              <a:t> Partners</a:t>
            </a:r>
          </a:p>
          <a:p>
            <a:pPr algn="ctr">
              <a:spcAft>
                <a:spcPts val="1200"/>
              </a:spcAft>
            </a:pPr>
            <a:r>
              <a:rPr lang="en-US" sz="2000" b="1" dirty="0">
                <a:solidFill>
                  <a:srgbClr val="003F87"/>
                </a:solidFill>
              </a:rPr>
              <a:t>January 25, 2017</a:t>
            </a:r>
          </a:p>
        </p:txBody>
      </p:sp>
    </p:spTree>
    <p:extLst>
      <p:ext uri="{BB962C8B-B14F-4D97-AF65-F5344CB8AC3E}">
        <p14:creationId xmlns:p14="http://schemas.microsoft.com/office/powerpoint/2010/main" val="2399326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94359"/>
            <a:ext cx="2400300" cy="2170356"/>
          </a:xfrm>
        </p:spPr>
        <p:txBody>
          <a:bodyPr/>
          <a:lstStyle/>
          <a:p>
            <a:r>
              <a:rPr lang="en-US" dirty="0"/>
              <a:t>Welcome</a:t>
            </a:r>
            <a:br>
              <a:rPr lang="en-US" dirty="0"/>
            </a:br>
            <a:r>
              <a:rPr lang="en-US" dirty="0"/>
              <a:t>and opening remarks</a:t>
            </a:r>
          </a:p>
        </p:txBody>
      </p:sp>
      <p:sp>
        <p:nvSpPr>
          <p:cNvPr id="3" name="Content Placeholder 2"/>
          <p:cNvSpPr>
            <a:spLocks noGrp="1"/>
          </p:cNvSpPr>
          <p:nvPr>
            <p:ph idx="1"/>
          </p:nvPr>
        </p:nvSpPr>
        <p:spPr>
          <a:xfrm>
            <a:off x="3460237" y="731520"/>
            <a:ext cx="5242699" cy="5257800"/>
          </a:xfrm>
        </p:spPr>
        <p:txBody>
          <a:bodyPr/>
          <a:lstStyle/>
          <a:p>
            <a:pPr marL="0" indent="0" algn="ctr">
              <a:spcBef>
                <a:spcPts val="0"/>
              </a:spcBef>
              <a:spcAft>
                <a:spcPts val="0"/>
              </a:spcAft>
              <a:buNone/>
            </a:pPr>
            <a:r>
              <a:rPr lang="en-US" b="1" dirty="0">
                <a:solidFill>
                  <a:srgbClr val="003F87"/>
                </a:solidFill>
              </a:rPr>
              <a:t>South Central </a:t>
            </a:r>
            <a:r>
              <a:rPr lang="en-US" b="1" dirty="0" err="1">
                <a:solidFill>
                  <a:srgbClr val="003F87"/>
                </a:solidFill>
              </a:rPr>
              <a:t>HIINergy</a:t>
            </a:r>
            <a:r>
              <a:rPr lang="en-US" b="1" dirty="0">
                <a:solidFill>
                  <a:srgbClr val="003F87"/>
                </a:solidFill>
              </a:rPr>
              <a:t> Partners</a:t>
            </a:r>
          </a:p>
          <a:p>
            <a:pPr marL="0" indent="0" algn="ctr">
              <a:spcBef>
                <a:spcPts val="0"/>
              </a:spcBef>
              <a:spcAft>
                <a:spcPts val="1200"/>
              </a:spcAft>
              <a:buNone/>
            </a:pPr>
            <a:r>
              <a:rPr lang="en-US" sz="3600" b="1" dirty="0">
                <a:solidFill>
                  <a:srgbClr val="003F87"/>
                </a:solidFill>
              </a:rPr>
              <a:t>Agenda</a:t>
            </a:r>
          </a:p>
          <a:p>
            <a:pPr marL="0" indent="0" algn="ctr">
              <a:spcBef>
                <a:spcPts val="0"/>
              </a:spcBef>
              <a:spcAft>
                <a:spcPts val="1200"/>
              </a:spcAft>
              <a:buNone/>
            </a:pPr>
            <a:r>
              <a:rPr lang="en-US" sz="1800" b="1" dirty="0">
                <a:solidFill>
                  <a:srgbClr val="003F87"/>
                </a:solidFill>
              </a:rPr>
              <a:t>January 25, 2017</a:t>
            </a:r>
          </a:p>
          <a:p>
            <a:pPr marL="762636" lvl="1" indent="-344488">
              <a:buClr>
                <a:schemeClr val="accent2">
                  <a:lumMod val="75000"/>
                </a:schemeClr>
              </a:buClr>
              <a:buSzPct val="105000"/>
              <a:buFont typeface="Wingdings" panose="05000000000000000000" pitchFamily="2" charset="2"/>
              <a:buChar char="Ø"/>
              <a:tabLst>
                <a:tab pos="742950" algn="l"/>
              </a:tabLst>
            </a:pPr>
            <a:r>
              <a:rPr lang="en-US" dirty="0">
                <a:latin typeface="+mn-lt"/>
              </a:rPr>
              <a:t>Welcome and overview</a:t>
            </a:r>
          </a:p>
          <a:p>
            <a:pPr marL="762636" lvl="1" indent="-344488">
              <a:buClr>
                <a:schemeClr val="accent2">
                  <a:lumMod val="75000"/>
                </a:schemeClr>
              </a:buClr>
              <a:buSzPct val="105000"/>
              <a:buFont typeface="Wingdings" panose="05000000000000000000" pitchFamily="2" charset="2"/>
              <a:buChar char="Ø"/>
              <a:tabLst>
                <a:tab pos="742950" algn="l"/>
              </a:tabLst>
            </a:pPr>
            <a:r>
              <a:rPr lang="en-US" dirty="0">
                <a:latin typeface="+mn-lt"/>
              </a:rPr>
              <a:t>Brief updates from State Leads</a:t>
            </a:r>
          </a:p>
          <a:p>
            <a:pPr marL="762636" lvl="1" indent="-344488">
              <a:buClr>
                <a:schemeClr val="accent2">
                  <a:lumMod val="75000"/>
                </a:schemeClr>
              </a:buClr>
              <a:buSzPct val="105000"/>
              <a:buFont typeface="Wingdings" panose="05000000000000000000" pitchFamily="2" charset="2"/>
              <a:buChar char="Ø"/>
              <a:tabLst>
                <a:tab pos="742950" algn="l"/>
              </a:tabLst>
            </a:pPr>
            <a:r>
              <a:rPr lang="en-US" dirty="0">
                <a:latin typeface="+mn-lt"/>
              </a:rPr>
              <a:t>Hospital sharing:</a:t>
            </a:r>
            <a:br>
              <a:rPr lang="en-US" dirty="0">
                <a:latin typeface="+mn-lt"/>
              </a:rPr>
            </a:br>
            <a:r>
              <a:rPr lang="en-US" dirty="0">
                <a:latin typeface="+mn-lt"/>
              </a:rPr>
              <a:t>“Getting Started in HIIN”</a:t>
            </a:r>
          </a:p>
          <a:p>
            <a:pPr marL="762636" lvl="1" indent="-344488">
              <a:buClr>
                <a:schemeClr val="accent2">
                  <a:lumMod val="75000"/>
                </a:schemeClr>
              </a:buClr>
              <a:buSzPct val="105000"/>
              <a:buFont typeface="Wingdings" panose="05000000000000000000" pitchFamily="2" charset="2"/>
              <a:buChar char="Ø"/>
              <a:tabLst>
                <a:tab pos="742950" algn="l"/>
              </a:tabLst>
            </a:pPr>
            <a:r>
              <a:rPr lang="en-US" dirty="0">
                <a:latin typeface="+mn-lt"/>
              </a:rPr>
              <a:t>Discussion and next steps</a:t>
            </a:r>
          </a:p>
          <a:p>
            <a:pPr marL="762636" lvl="1" indent="-344488">
              <a:buClr>
                <a:schemeClr val="accent2">
                  <a:lumMod val="75000"/>
                </a:schemeClr>
              </a:buClr>
              <a:buSzPct val="105000"/>
              <a:buFont typeface="Wingdings" panose="05000000000000000000" pitchFamily="2" charset="2"/>
              <a:buChar char="Ø"/>
              <a:tabLst>
                <a:tab pos="742950" algn="l"/>
              </a:tabLst>
            </a:pPr>
            <a:r>
              <a:rPr lang="en-US" dirty="0">
                <a:latin typeface="+mn-lt"/>
              </a:rPr>
              <a:t>Upcoming events and opportunities</a:t>
            </a:r>
          </a:p>
          <a:p>
            <a:pPr marL="762636" lvl="1" indent="-344488">
              <a:buClr>
                <a:schemeClr val="accent2">
                  <a:lumMod val="75000"/>
                </a:schemeClr>
              </a:buClr>
              <a:buSzPct val="105000"/>
              <a:buFont typeface="Wingdings" panose="05000000000000000000" pitchFamily="2" charset="2"/>
              <a:buChar char="Ø"/>
              <a:tabLst>
                <a:tab pos="742950" algn="l"/>
              </a:tabLst>
            </a:pPr>
            <a:r>
              <a:rPr lang="en-US" dirty="0">
                <a:latin typeface="+mn-lt"/>
              </a:rPr>
              <a:t>Contact Us</a:t>
            </a:r>
          </a:p>
          <a:p>
            <a:pPr marL="762636" lvl="1" indent="-344488">
              <a:buSzPct val="105000"/>
              <a:buFont typeface="Wingdings" panose="05000000000000000000" pitchFamily="2" charset="2"/>
              <a:buChar char="Ø"/>
              <a:tabLst>
                <a:tab pos="742950" algn="l"/>
              </a:tabLst>
            </a:pPr>
            <a:endParaRPr lang="en-US" dirty="0"/>
          </a:p>
        </p:txBody>
      </p:sp>
      <p:sp>
        <p:nvSpPr>
          <p:cNvPr id="4" name="Text Placeholder 3"/>
          <p:cNvSpPr>
            <a:spLocks noGrp="1"/>
          </p:cNvSpPr>
          <p:nvPr>
            <p:ph type="body" sz="half" idx="2"/>
          </p:nvPr>
        </p:nvSpPr>
        <p:spPr>
          <a:xfrm>
            <a:off x="570154" y="2958353"/>
            <a:ext cx="2173045" cy="1742740"/>
          </a:xfrm>
        </p:spPr>
        <p:txBody>
          <a:bodyPr>
            <a:normAutofit/>
          </a:bodyPr>
          <a:lstStyle/>
          <a:p>
            <a:pPr marL="285750" indent="-285750">
              <a:buClr>
                <a:schemeClr val="bg1"/>
              </a:buClr>
              <a:buFont typeface="Wingdings" panose="05000000000000000000" pitchFamily="2" charset="2"/>
              <a:buChar char="l"/>
            </a:pPr>
            <a:r>
              <a:rPr lang="en-US" sz="1600" dirty="0"/>
              <a:t>Agenda</a:t>
            </a:r>
          </a:p>
          <a:p>
            <a:pPr marL="285750" indent="-285750">
              <a:buClr>
                <a:schemeClr val="bg1"/>
              </a:buClr>
              <a:buFont typeface="Wingdings" panose="05000000000000000000" pitchFamily="2" charset="2"/>
              <a:buChar char="l"/>
            </a:pPr>
            <a:r>
              <a:rPr lang="en-US" sz="1600" dirty="0"/>
              <a:t>Introductions</a:t>
            </a:r>
          </a:p>
          <a:p>
            <a:pPr marL="285750" indent="-285750">
              <a:buClr>
                <a:schemeClr val="bg1"/>
              </a:buClr>
              <a:buFont typeface="Wingdings" panose="05000000000000000000" pitchFamily="2" charset="2"/>
              <a:buChar char="l"/>
            </a:pPr>
            <a:r>
              <a:rPr lang="en-US" sz="1600" dirty="0"/>
              <a:t>Announcements</a:t>
            </a:r>
          </a:p>
        </p:txBody>
      </p:sp>
      <p:sp>
        <p:nvSpPr>
          <p:cNvPr id="6" name="TextBox 5"/>
          <p:cNvSpPr txBox="1"/>
          <p:nvPr/>
        </p:nvSpPr>
        <p:spPr>
          <a:xfrm>
            <a:off x="261027" y="5982038"/>
            <a:ext cx="2564045" cy="646331"/>
          </a:xfrm>
          <a:prstGeom prst="rect">
            <a:avLst/>
          </a:prstGeom>
          <a:noFill/>
        </p:spPr>
        <p:txBody>
          <a:bodyPr wrap="square" rtlCol="0">
            <a:spAutoFit/>
          </a:bodyPr>
          <a:lstStyle/>
          <a:p>
            <a:pPr algn="ctr"/>
            <a:r>
              <a:rPr lang="en-US" dirty="0">
                <a:solidFill>
                  <a:schemeClr val="bg1"/>
                </a:solidFill>
              </a:rPr>
              <a:t>Hospital Improvement Innovation Network</a:t>
            </a:r>
          </a:p>
        </p:txBody>
      </p:sp>
      <p:pic>
        <p:nvPicPr>
          <p:cNvPr id="7" name="Picture 6" title="CMS Partnership for Patients logo"/>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080923" y="4886031"/>
            <a:ext cx="924252" cy="1050286"/>
          </a:xfrm>
          <a:prstGeom prst="rect">
            <a:avLst/>
          </a:prstGeom>
        </p:spPr>
      </p:pic>
    </p:spTree>
    <p:extLst>
      <p:ext uri="{BB962C8B-B14F-4D97-AF65-F5344CB8AC3E}">
        <p14:creationId xmlns:p14="http://schemas.microsoft.com/office/powerpoint/2010/main" val="3980419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06733" y="717288"/>
            <a:ext cx="4040313" cy="525539"/>
          </a:xfrm>
        </p:spPr>
        <p:txBody>
          <a:bodyPr>
            <a:normAutofit/>
          </a:bodyPr>
          <a:lstStyle/>
          <a:p>
            <a:pPr algn="l"/>
            <a:r>
              <a:rPr lang="en-US" sz="1950" dirty="0">
                <a:solidFill>
                  <a:srgbClr val="A59790"/>
                </a:solidFill>
                <a:latin typeface="Raleway" charset="0"/>
                <a:ea typeface="Raleway" charset="0"/>
                <a:cs typeface="Raleway" charset="0"/>
              </a:rPr>
              <a:t>Closer to home!</a:t>
            </a:r>
          </a:p>
        </p:txBody>
      </p:sp>
      <p:sp>
        <p:nvSpPr>
          <p:cNvPr id="7" name="Parallelogram 6"/>
          <p:cNvSpPr/>
          <p:nvPr/>
        </p:nvSpPr>
        <p:spPr>
          <a:xfrm>
            <a:off x="6111285" y="3145536"/>
            <a:ext cx="2612092" cy="1120696"/>
          </a:xfrm>
          <a:prstGeom prst="parallelogram">
            <a:avLst>
              <a:gd name="adj" fmla="val 29651"/>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Parallelogram 10"/>
          <p:cNvSpPr/>
          <p:nvPr/>
        </p:nvSpPr>
        <p:spPr>
          <a:xfrm>
            <a:off x="2252731" y="237499"/>
            <a:ext cx="1383119" cy="1293752"/>
          </a:xfrm>
          <a:prstGeom prst="parallelogram">
            <a:avLst>
              <a:gd name="adj" fmla="val 29651"/>
            </a:avLst>
          </a:prstGeom>
          <a:solidFill>
            <a:srgbClr val="AFB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Parallelogram 12"/>
          <p:cNvSpPr/>
          <p:nvPr/>
        </p:nvSpPr>
        <p:spPr>
          <a:xfrm>
            <a:off x="949127" y="4615887"/>
            <a:ext cx="701211" cy="655904"/>
          </a:xfrm>
          <a:prstGeom prst="parallelogram">
            <a:avLst>
              <a:gd name="adj" fmla="val 29651"/>
            </a:avLst>
          </a:prstGeom>
          <a:solidFill>
            <a:srgbClr val="AF1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Parallelogram 13"/>
          <p:cNvSpPr/>
          <p:nvPr/>
        </p:nvSpPr>
        <p:spPr>
          <a:xfrm>
            <a:off x="6284189" y="501723"/>
            <a:ext cx="1991131" cy="968295"/>
          </a:xfrm>
          <a:prstGeom prst="parallelogram">
            <a:avLst>
              <a:gd name="adj" fmla="val 29651"/>
            </a:avLst>
          </a:prstGeom>
          <a:solidFill>
            <a:srgbClr val="C06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Parallelogram 14"/>
          <p:cNvSpPr/>
          <p:nvPr/>
        </p:nvSpPr>
        <p:spPr>
          <a:xfrm>
            <a:off x="762788" y="1592483"/>
            <a:ext cx="6040347" cy="2673750"/>
          </a:xfrm>
          <a:prstGeom prst="parallelogram">
            <a:avLst>
              <a:gd name="adj" fmla="val 29651"/>
            </a:avLst>
          </a:prstGeom>
          <a:blipFill dpi="0" rotWithShape="0">
            <a:blip r:embed="rId3">
              <a:alphaModFix amt="59000"/>
            </a:blip>
            <a:srcRect/>
            <a:stretch>
              <a:fillRect l="-1924" t="-87380" r="-962" b="-4929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7030A0"/>
                </a:solidFill>
                <a:latin typeface="Arial" pitchFamily="34" charset="0"/>
                <a:cs typeface="Arial" pitchFamily="34" charset="0"/>
              </a:rPr>
              <a:t>HIIN:  Getting Started</a:t>
            </a:r>
          </a:p>
          <a:p>
            <a:pPr algn="ctr"/>
            <a:endParaRPr lang="en-US" b="1" dirty="0">
              <a:solidFill>
                <a:srgbClr val="7030A0"/>
              </a:solidFill>
              <a:latin typeface="Arial" pitchFamily="34" charset="0"/>
              <a:cs typeface="Arial" pitchFamily="34" charset="0"/>
            </a:endParaRPr>
          </a:p>
          <a:p>
            <a:pPr algn="ctr"/>
            <a:endParaRPr lang="en-US" b="1" dirty="0">
              <a:solidFill>
                <a:srgbClr val="7030A0"/>
              </a:solidFill>
              <a:latin typeface="Arial" pitchFamily="34" charset="0"/>
              <a:cs typeface="Arial" pitchFamily="34" charset="0"/>
            </a:endParaRPr>
          </a:p>
          <a:p>
            <a:pPr algn="ctr"/>
            <a:r>
              <a:rPr lang="en-US" b="1" dirty="0">
                <a:solidFill>
                  <a:srgbClr val="7030A0"/>
                </a:solidFill>
                <a:latin typeface="Arial" pitchFamily="34" charset="0"/>
                <a:cs typeface="Arial" pitchFamily="34" charset="0"/>
              </a:rPr>
              <a:t>Presented By:  Joel Anderson, BBA</a:t>
            </a:r>
          </a:p>
          <a:p>
            <a:pPr algn="ctr"/>
            <a:r>
              <a:rPr lang="en-US" b="1" dirty="0">
                <a:solidFill>
                  <a:srgbClr val="7030A0"/>
                </a:solidFill>
                <a:latin typeface="Arial" pitchFamily="34" charset="0"/>
                <a:cs typeface="Arial" pitchFamily="34" charset="0"/>
              </a:rPr>
              <a:t>Quality Research Analyst</a:t>
            </a:r>
          </a:p>
          <a:p>
            <a:pPr algn="ctr"/>
            <a:r>
              <a:rPr lang="en-US" b="1" dirty="0">
                <a:solidFill>
                  <a:srgbClr val="7030A0"/>
                </a:solidFill>
                <a:latin typeface="Arial" pitchFamily="34" charset="0"/>
                <a:cs typeface="Arial" pitchFamily="34" charset="0"/>
              </a:rPr>
              <a:t>HIIN Project Lead</a:t>
            </a:r>
          </a:p>
          <a:p>
            <a:pPr algn="ctr"/>
            <a:r>
              <a:rPr lang="en-US" b="1" dirty="0">
                <a:solidFill>
                  <a:srgbClr val="7030A0"/>
                </a:solidFill>
                <a:latin typeface="Arial" pitchFamily="34" charset="0"/>
                <a:cs typeface="Arial" pitchFamily="34" charset="0"/>
              </a:rPr>
              <a:t>Quality Resource Management Dept.</a:t>
            </a:r>
          </a:p>
          <a:p>
            <a:pPr algn="ctr"/>
            <a:r>
              <a:rPr lang="en-US" b="1" dirty="0">
                <a:solidFill>
                  <a:srgbClr val="7030A0"/>
                </a:solidFill>
                <a:latin typeface="Arial" pitchFamily="34" charset="0"/>
                <a:cs typeface="Arial" pitchFamily="34" charset="0"/>
              </a:rPr>
              <a:t>Jefferson Regional Medical Center</a:t>
            </a:r>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054" y="808607"/>
            <a:ext cx="1556766" cy="342900"/>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8943" y="4388698"/>
            <a:ext cx="2053265" cy="985864"/>
          </a:xfrm>
          <a:prstGeom prst="rect">
            <a:avLst/>
          </a:prstGeom>
        </p:spPr>
      </p:pic>
    </p:spTree>
    <p:extLst>
      <p:ext uri="{BB962C8B-B14F-4D97-AF65-F5344CB8AC3E}">
        <p14:creationId xmlns:p14="http://schemas.microsoft.com/office/powerpoint/2010/main" val="3416535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Text Placeholder 12" title="South Central HIINergy Partners"/>
          <p:cNvSpPr txBox="1">
            <a:spLocks/>
          </p:cNvSpPr>
          <p:nvPr/>
        </p:nvSpPr>
        <p:spPr>
          <a:xfrm>
            <a:off x="1850065" y="6396038"/>
            <a:ext cx="5795335" cy="428872"/>
          </a:xfrm>
          <a:prstGeom prst="rect">
            <a:avLst/>
          </a:prstGeom>
        </p:spPr>
        <p:txBody>
          <a:bodyPr wrap="none" anchor="ctr" anchorCtr="1">
            <a:noAutofit/>
          </a:bodyPr>
          <a:lstStyle>
            <a:lvl1pPr marL="0" marR="0" indent="0" algn="ctr" defTabSz="914400" rtl="0" eaLnBrk="1" fontAlgn="auto" latinLnBrk="0" hangingPunct="1">
              <a:lnSpc>
                <a:spcPct val="90000"/>
              </a:lnSpc>
              <a:spcBef>
                <a:spcPts val="1200"/>
              </a:spcBef>
              <a:spcAft>
                <a:spcPts val="200"/>
              </a:spcAft>
              <a:buClr>
                <a:schemeClr val="accent1"/>
              </a:buClr>
              <a:buSzPct val="100000"/>
              <a:buFontTx/>
              <a:buNone/>
              <a:tabLst/>
              <a:defRPr sz="2800" b="0" kern="1200">
                <a:solidFill>
                  <a:schemeClr val="tx1">
                    <a:lumMod val="75000"/>
                    <a:lumOff val="25000"/>
                  </a:schemeClr>
                </a:solidFill>
                <a:latin typeface="Franklin Gothic Book" panose="020B0503020102020204" pitchFamily="34" charset="0"/>
                <a:ea typeface="+mn-ea"/>
                <a:cs typeface="+mn-cs"/>
              </a:defRPr>
            </a:lvl1pPr>
            <a:lvl2pPr marL="509588" indent="-309563" algn="l" defTabSz="914400" rtl="0" eaLnBrk="1" latinLnBrk="0" hangingPunct="1">
              <a:lnSpc>
                <a:spcPct val="100000"/>
              </a:lnSpc>
              <a:spcBef>
                <a:spcPts val="200"/>
              </a:spcBef>
              <a:spcAft>
                <a:spcPts val="400"/>
              </a:spcAft>
              <a:buClr>
                <a:schemeClr val="accent6">
                  <a:lumMod val="75000"/>
                </a:schemeClr>
              </a:buClr>
              <a:buSzPct val="110000"/>
              <a:buFont typeface="Wingdings" panose="05000000000000000000" pitchFamily="2" charset="2"/>
              <a:buChar char="l"/>
              <a:defRPr sz="2400" kern="1200">
                <a:solidFill>
                  <a:schemeClr val="tx1">
                    <a:lumMod val="75000"/>
                    <a:lumOff val="25000"/>
                  </a:schemeClr>
                </a:solidFill>
                <a:latin typeface="Franklin Gothic Demi" panose="020B0703020102020204" pitchFamily="34" charset="0"/>
                <a:ea typeface="+mn-ea"/>
                <a:cs typeface="+mn-cs"/>
              </a:defRPr>
            </a:lvl2pPr>
            <a:lvl3pPr marL="744538" indent="-234950" algn="l" defTabSz="914400" rtl="0" eaLnBrk="1" latinLnBrk="0" hangingPunct="1">
              <a:lnSpc>
                <a:spcPct val="90000"/>
              </a:lnSpc>
              <a:spcBef>
                <a:spcPts val="200"/>
              </a:spcBef>
              <a:spcAft>
                <a:spcPts val="400"/>
              </a:spcAft>
              <a:buClr>
                <a:schemeClr val="accent2">
                  <a:lumMod val="75000"/>
                </a:schemeClr>
              </a:buClr>
              <a:buSzPct val="110000"/>
              <a:buFont typeface="Franklin Gothic Medium Cond" panose="020B0606030402020204" pitchFamily="34" charset="0"/>
              <a:buChar char="►"/>
              <a:defRPr sz="2000" kern="1200">
                <a:solidFill>
                  <a:srgbClr val="002060"/>
                </a:solidFill>
                <a:latin typeface="Franklin Gothic Book" panose="020B0503020102020204" pitchFamily="34" charset="0"/>
                <a:ea typeface="+mn-ea"/>
                <a:cs typeface="+mn-cs"/>
              </a:defRPr>
            </a:lvl3pPr>
            <a:lvl4pPr marL="1031875" indent="-234950" algn="l" defTabSz="914400" rtl="0" eaLnBrk="1" latinLnBrk="0" hangingPunct="1">
              <a:lnSpc>
                <a:spcPct val="90000"/>
              </a:lnSpc>
              <a:spcBef>
                <a:spcPts val="200"/>
              </a:spcBef>
              <a:spcAft>
                <a:spcPts val="400"/>
              </a:spcAft>
              <a:buClr>
                <a:srgbClr val="002060"/>
              </a:buClr>
              <a:buSzPct val="120000"/>
              <a:buFont typeface="Wingdings" panose="05000000000000000000" pitchFamily="2" charset="2"/>
              <a:buChar char="§"/>
              <a:defRPr sz="1600" kern="1200">
                <a:solidFill>
                  <a:schemeClr val="accent2">
                    <a:lumMod val="75000"/>
                  </a:schemeClr>
                </a:solidFill>
                <a:latin typeface="Franklin Gothic Book" panose="020B0503020102020204" pitchFamily="34" charset="0"/>
                <a:ea typeface="+mn-ea"/>
                <a:cs typeface="+mn-cs"/>
              </a:defRPr>
            </a:lvl4pPr>
            <a:lvl5pPr marL="1254125" indent="-222250" algn="l" defTabSz="914400" rtl="0" eaLnBrk="1" latinLnBrk="0" hangingPunct="1">
              <a:lnSpc>
                <a:spcPct val="90000"/>
              </a:lnSpc>
              <a:spcBef>
                <a:spcPts val="200"/>
              </a:spcBef>
              <a:spcAft>
                <a:spcPts val="400"/>
              </a:spcAft>
              <a:buClrTx/>
              <a:buFont typeface="Courier New" panose="02070309020205020404" pitchFamily="49" charset="0"/>
              <a:buChar char="o"/>
              <a:defRPr sz="1600" kern="1200">
                <a:solidFill>
                  <a:schemeClr val="tx1"/>
                </a:solidFill>
                <a:latin typeface="Franklin Gothic Book" panose="020B05030201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indent="-91440" algn="l">
              <a:buFont typeface="Calibri" panose="020F0502020204030204" pitchFamily="34" charset="0"/>
              <a:buChar char=" "/>
            </a:pPr>
            <a:r>
              <a:rPr lang="en-US" b="1" dirty="0">
                <a:solidFill>
                  <a:schemeClr val="accent4">
                    <a:lumMod val="20000"/>
                    <a:lumOff val="80000"/>
                  </a:schemeClr>
                </a:solidFill>
              </a:rPr>
              <a:t>South Central </a:t>
            </a:r>
            <a:r>
              <a:rPr lang="en-US" b="1" dirty="0" err="1">
                <a:solidFill>
                  <a:schemeClr val="accent2"/>
                </a:solidFill>
              </a:rPr>
              <a:t>HIIN</a:t>
            </a:r>
            <a:r>
              <a:rPr lang="en-US" b="1" dirty="0" err="1">
                <a:solidFill>
                  <a:schemeClr val="accent4">
                    <a:lumMod val="20000"/>
                    <a:lumOff val="80000"/>
                  </a:schemeClr>
                </a:solidFill>
              </a:rPr>
              <a:t>ergy</a:t>
            </a:r>
            <a:r>
              <a:rPr lang="en-US" b="1" dirty="0">
                <a:solidFill>
                  <a:schemeClr val="accent4">
                    <a:lumMod val="20000"/>
                    <a:lumOff val="80000"/>
                  </a:schemeClr>
                </a:solidFill>
              </a:rPr>
              <a:t> Partners</a:t>
            </a:r>
          </a:p>
        </p:txBody>
      </p:sp>
      <p:sp>
        <p:nvSpPr>
          <p:cNvPr id="6" name="Date Placeholder 3"/>
          <p:cNvSpPr>
            <a:spLocks noGrp="1"/>
          </p:cNvSpPr>
          <p:nvPr>
            <p:ph type="dt" sz="half" idx="4294967295"/>
          </p:nvPr>
        </p:nvSpPr>
        <p:spPr>
          <a:xfrm>
            <a:off x="136699" y="6395917"/>
            <a:ext cx="1500715" cy="428993"/>
          </a:xfrm>
          <a:prstGeom prst="rect">
            <a:avLst/>
          </a:prstGeom>
        </p:spPr>
        <p:txBody>
          <a:bodyPr vert="horz" lIns="91440" tIns="45720" rIns="91440" bIns="45720" rtlCol="0" anchor="ctr"/>
          <a:lstStyle>
            <a:lvl1pPr algn="l">
              <a:defRPr sz="1200">
                <a:solidFill>
                  <a:schemeClr val="bg1"/>
                </a:solidFill>
              </a:defRPr>
            </a:lvl1pPr>
          </a:lstStyle>
          <a:p>
            <a:r>
              <a:rPr lang="en-US" dirty="0"/>
              <a:t>January 25, 2017</a:t>
            </a:r>
          </a:p>
        </p:txBody>
      </p:sp>
      <p:sp>
        <p:nvSpPr>
          <p:cNvPr id="7" name="Slide Number Placeholder 5"/>
          <p:cNvSpPr>
            <a:spLocks noGrp="1"/>
          </p:cNvSpPr>
          <p:nvPr>
            <p:ph type="sldNum" sz="quarter" idx="4294967295"/>
          </p:nvPr>
        </p:nvSpPr>
        <p:spPr>
          <a:xfrm>
            <a:off x="7874750" y="6459785"/>
            <a:ext cx="984019" cy="365125"/>
          </a:xfrm>
          <a:prstGeom prst="rect">
            <a:avLst/>
          </a:prstGeom>
        </p:spPr>
        <p:txBody>
          <a:bodyPr vert="horz" lIns="91440" tIns="45720" rIns="91440" bIns="45720" rtlCol="0" anchor="ctr"/>
          <a:lstStyle>
            <a:lvl1pPr algn="r">
              <a:defRPr sz="1200">
                <a:solidFill>
                  <a:schemeClr val="bg1"/>
                </a:solidFill>
              </a:defRPr>
            </a:lvl1pPr>
          </a:lstStyle>
          <a:p>
            <a:fld id="{959FB6BA-02D3-46EF-BF47-349C7730DFBD}" type="slidenum">
              <a:rPr lang="en-US" smtClean="0"/>
              <a:t>21</a:t>
            </a:fld>
            <a:endParaRPr lang="en-US" dirty="0"/>
          </a:p>
        </p:txBody>
      </p:sp>
      <p:pic>
        <p:nvPicPr>
          <p:cNvPr id="4" name="Picture 3"/>
          <p:cNvPicPr>
            <a:picLocks noChangeAspect="1"/>
          </p:cNvPicPr>
          <p:nvPr/>
        </p:nvPicPr>
        <p:blipFill>
          <a:blip r:embed="rId2"/>
          <a:stretch>
            <a:fillRect/>
          </a:stretch>
        </p:blipFill>
        <p:spPr>
          <a:xfrm>
            <a:off x="0" y="109728"/>
            <a:ext cx="9061704" cy="5925312"/>
          </a:xfrm>
          <a:prstGeom prst="rect">
            <a:avLst/>
          </a:prstGeom>
        </p:spPr>
      </p:pic>
    </p:spTree>
    <p:extLst>
      <p:ext uri="{BB962C8B-B14F-4D97-AF65-F5344CB8AC3E}">
        <p14:creationId xmlns:p14="http://schemas.microsoft.com/office/powerpoint/2010/main" val="485105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80060" y="945433"/>
            <a:ext cx="7886700" cy="833987"/>
          </a:xfrm>
        </p:spPr>
        <p:txBody>
          <a:bodyPr/>
          <a:lstStyle/>
          <a:p>
            <a:r>
              <a:rPr lang="en-US" dirty="0">
                <a:solidFill>
                  <a:srgbClr val="781D7E"/>
                </a:solidFill>
                <a:latin typeface="Arial" pitchFamily="34" charset="0"/>
                <a:ea typeface="Open Sans" charset="0"/>
                <a:cs typeface="Arial" pitchFamily="34" charset="0"/>
              </a:rPr>
              <a:t>Organizing for Success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8522" y="4949995"/>
            <a:ext cx="1713983" cy="822960"/>
          </a:xfrm>
          <a:prstGeom prst="rect">
            <a:avLst/>
          </a:prstGeom>
        </p:spPr>
      </p:pic>
      <p:sp>
        <p:nvSpPr>
          <p:cNvPr id="8" name="Title 1"/>
          <p:cNvSpPr txBox="1">
            <a:spLocks/>
          </p:cNvSpPr>
          <p:nvPr/>
        </p:nvSpPr>
        <p:spPr>
          <a:xfrm>
            <a:off x="480060" y="2979877"/>
            <a:ext cx="7169727" cy="83398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300" dirty="0">
              <a:solidFill>
                <a:srgbClr val="781D7E"/>
              </a:solidFill>
              <a:latin typeface="Open Sans" charset="0"/>
              <a:ea typeface="Open Sans" charset="0"/>
              <a:cs typeface="Open Sans" charset="0"/>
            </a:endParaRPr>
          </a:p>
        </p:txBody>
      </p:sp>
      <p:sp>
        <p:nvSpPr>
          <p:cNvPr id="10" name="Parallelogram 9"/>
          <p:cNvSpPr/>
          <p:nvPr/>
        </p:nvSpPr>
        <p:spPr>
          <a:xfrm>
            <a:off x="2019789" y="4417113"/>
            <a:ext cx="2987649" cy="1597121"/>
          </a:xfrm>
          <a:prstGeom prst="parallelogram">
            <a:avLst>
              <a:gd name="adj" fmla="val 29651"/>
            </a:avLst>
          </a:prstGeom>
          <a:solidFill>
            <a:srgbClr val="AF1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 name="Parallelogram 25"/>
          <p:cNvSpPr/>
          <p:nvPr/>
        </p:nvSpPr>
        <p:spPr>
          <a:xfrm>
            <a:off x="503649" y="3730457"/>
            <a:ext cx="5184458" cy="1031051"/>
          </a:xfrm>
          <a:custGeom>
            <a:avLst/>
            <a:gdLst>
              <a:gd name="connsiteX0" fmla="*/ 0 w 5655794"/>
              <a:gd name="connsiteY0" fmla="*/ 2650850 h 2650850"/>
              <a:gd name="connsiteX1" fmla="*/ 786004 w 5655794"/>
              <a:gd name="connsiteY1" fmla="*/ 0 h 2650850"/>
              <a:gd name="connsiteX2" fmla="*/ 5655794 w 5655794"/>
              <a:gd name="connsiteY2" fmla="*/ 0 h 2650850"/>
              <a:gd name="connsiteX3" fmla="*/ 4869790 w 5655794"/>
              <a:gd name="connsiteY3" fmla="*/ 2650850 h 2650850"/>
              <a:gd name="connsiteX4" fmla="*/ 0 w 5655794"/>
              <a:gd name="connsiteY4" fmla="*/ 2650850 h 2650850"/>
              <a:gd name="connsiteX0" fmla="*/ 34266 w 5690060"/>
              <a:gd name="connsiteY0" fmla="*/ 2650850 h 2650850"/>
              <a:gd name="connsiteX1" fmla="*/ 0 w 5690060"/>
              <a:gd name="connsiteY1" fmla="*/ 0 h 2650850"/>
              <a:gd name="connsiteX2" fmla="*/ 5690060 w 5690060"/>
              <a:gd name="connsiteY2" fmla="*/ 0 h 2650850"/>
              <a:gd name="connsiteX3" fmla="*/ 4904056 w 5690060"/>
              <a:gd name="connsiteY3" fmla="*/ 2650850 h 2650850"/>
              <a:gd name="connsiteX4" fmla="*/ 34266 w 5690060"/>
              <a:gd name="connsiteY4" fmla="*/ 2650850 h 2650850"/>
              <a:gd name="connsiteX0" fmla="*/ 34266 w 5690060"/>
              <a:gd name="connsiteY0" fmla="*/ 2650850 h 2650850"/>
              <a:gd name="connsiteX1" fmla="*/ 0 w 5690060"/>
              <a:gd name="connsiteY1" fmla="*/ 0 h 2650850"/>
              <a:gd name="connsiteX2" fmla="*/ 5690060 w 5690060"/>
              <a:gd name="connsiteY2" fmla="*/ 0 h 2650850"/>
              <a:gd name="connsiteX3" fmla="*/ 5313603 w 5690060"/>
              <a:gd name="connsiteY3" fmla="*/ 2650850 h 2650850"/>
              <a:gd name="connsiteX4" fmla="*/ 34266 w 5690060"/>
              <a:gd name="connsiteY4" fmla="*/ 2650850 h 2650850"/>
              <a:gd name="connsiteX0" fmla="*/ 12128 w 5690060"/>
              <a:gd name="connsiteY0" fmla="*/ 2650850 h 2650850"/>
              <a:gd name="connsiteX1" fmla="*/ 0 w 5690060"/>
              <a:gd name="connsiteY1" fmla="*/ 0 h 2650850"/>
              <a:gd name="connsiteX2" fmla="*/ 5690060 w 5690060"/>
              <a:gd name="connsiteY2" fmla="*/ 0 h 2650850"/>
              <a:gd name="connsiteX3" fmla="*/ 5313603 w 5690060"/>
              <a:gd name="connsiteY3" fmla="*/ 2650850 h 2650850"/>
              <a:gd name="connsiteX4" fmla="*/ 12128 w 5690060"/>
              <a:gd name="connsiteY4" fmla="*/ 2650850 h 2650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0060" h="2650850">
                <a:moveTo>
                  <a:pt x="12128" y="2650850"/>
                </a:moveTo>
                <a:cubicBezTo>
                  <a:pt x="8085" y="1767233"/>
                  <a:pt x="4043" y="883617"/>
                  <a:pt x="0" y="0"/>
                </a:cubicBezTo>
                <a:lnTo>
                  <a:pt x="5690060" y="0"/>
                </a:lnTo>
                <a:lnTo>
                  <a:pt x="5313603" y="2650850"/>
                </a:lnTo>
                <a:lnTo>
                  <a:pt x="12128" y="265085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nSpc>
                <a:spcPts val="1875"/>
              </a:lnSpc>
            </a:pPr>
            <a:endParaRPr lang="en-US" sz="1125" dirty="0"/>
          </a:p>
        </p:txBody>
      </p:sp>
      <p:sp>
        <p:nvSpPr>
          <p:cNvPr id="29" name="Parallelogram 28"/>
          <p:cNvSpPr/>
          <p:nvPr/>
        </p:nvSpPr>
        <p:spPr>
          <a:xfrm>
            <a:off x="6959123" y="21485"/>
            <a:ext cx="1521431" cy="1293752"/>
          </a:xfrm>
          <a:prstGeom prst="parallelogram">
            <a:avLst>
              <a:gd name="adj" fmla="val 29651"/>
            </a:avLst>
          </a:prstGeom>
          <a:solidFill>
            <a:srgbClr val="00A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Parallelogram 29"/>
          <p:cNvSpPr/>
          <p:nvPr/>
        </p:nvSpPr>
        <p:spPr>
          <a:xfrm>
            <a:off x="899489" y="4761508"/>
            <a:ext cx="937932" cy="957013"/>
          </a:xfrm>
          <a:prstGeom prst="parallelogram">
            <a:avLst>
              <a:gd name="adj" fmla="val 29651"/>
            </a:avLst>
          </a:prstGeom>
          <a:solidFill>
            <a:srgbClr val="AFB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TextBox 10"/>
          <p:cNvSpPr txBox="1"/>
          <p:nvPr/>
        </p:nvSpPr>
        <p:spPr>
          <a:xfrm>
            <a:off x="470388" y="1965082"/>
            <a:ext cx="7578738" cy="2546851"/>
          </a:xfrm>
          <a:prstGeom prst="rect">
            <a:avLst/>
          </a:prstGeom>
          <a:noFill/>
        </p:spPr>
        <p:txBody>
          <a:bodyPr wrap="square" rtlCol="0">
            <a:spAutoFit/>
          </a:bodyPr>
          <a:lstStyle/>
          <a:p>
            <a:pPr>
              <a:buFont typeface="Arial" pitchFamily="34" charset="0"/>
              <a:buChar char="•"/>
            </a:pPr>
            <a:r>
              <a:rPr lang="en-US" sz="1500" dirty="0">
                <a:solidFill>
                  <a:srgbClr val="7030A0"/>
                </a:solidFill>
                <a:latin typeface="Arial" pitchFamily="34" charset="0"/>
                <a:cs typeface="Arial" pitchFamily="34" charset="0"/>
              </a:rPr>
              <a:t>  </a:t>
            </a:r>
            <a:r>
              <a:rPr lang="en-US" dirty="0">
                <a:solidFill>
                  <a:srgbClr val="7030A0"/>
                </a:solidFill>
                <a:latin typeface="Arial" pitchFamily="34" charset="0"/>
                <a:cs typeface="Arial" pitchFamily="34" charset="0"/>
              </a:rPr>
              <a:t>Multi-disciplinary teams for each HIIN topic</a:t>
            </a:r>
          </a:p>
          <a:p>
            <a:pPr marL="822960" lvl="2" indent="-182880">
              <a:spcAft>
                <a:spcPts val="600"/>
              </a:spcAft>
              <a:buFont typeface="Arial" pitchFamily="34" charset="0"/>
              <a:buChar char="•"/>
            </a:pPr>
            <a:r>
              <a:rPr lang="en-US" sz="1500" dirty="0">
                <a:solidFill>
                  <a:srgbClr val="7030A0"/>
                </a:solidFill>
                <a:latin typeface="Arial" pitchFamily="34" charset="0"/>
                <a:cs typeface="Arial" pitchFamily="34" charset="0"/>
              </a:rPr>
              <a:t>Meet Bi-monthly with HIIN oversight project lead to strategize plans and track          progress</a:t>
            </a:r>
          </a:p>
          <a:p>
            <a:pPr>
              <a:buFont typeface="Arial" pitchFamily="34" charset="0"/>
              <a:buChar char="•"/>
            </a:pPr>
            <a:r>
              <a:rPr lang="en-US" sz="1500" dirty="0">
                <a:solidFill>
                  <a:srgbClr val="7030A0"/>
                </a:solidFill>
                <a:latin typeface="Arial" pitchFamily="34" charset="0"/>
                <a:cs typeface="Arial" pitchFamily="34" charset="0"/>
              </a:rPr>
              <a:t>  </a:t>
            </a:r>
            <a:r>
              <a:rPr lang="en-US" dirty="0">
                <a:solidFill>
                  <a:srgbClr val="7030A0"/>
                </a:solidFill>
                <a:latin typeface="Arial" pitchFamily="34" charset="0"/>
                <a:cs typeface="Arial" pitchFamily="34" charset="0"/>
              </a:rPr>
              <a:t>HIIN Team Composition</a:t>
            </a:r>
          </a:p>
          <a:p>
            <a:pPr lvl="2" indent="-182880">
              <a:buFont typeface="Arial" pitchFamily="34" charset="0"/>
              <a:buChar char="•"/>
            </a:pPr>
            <a:r>
              <a:rPr lang="en-US" sz="1500" dirty="0">
                <a:solidFill>
                  <a:srgbClr val="7030A0"/>
                </a:solidFill>
                <a:latin typeface="Arial" pitchFamily="34" charset="0"/>
                <a:cs typeface="Arial" pitchFamily="34" charset="0"/>
              </a:rPr>
              <a:t>Membership from nursing, infection control, quality informatics, corporate,      education, surgical services and pharmacy depts.  </a:t>
            </a:r>
          </a:p>
          <a:p>
            <a:pPr lvl="2" indent="-182880">
              <a:buFont typeface="Arial" pitchFamily="34" charset="0"/>
              <a:buChar char="•"/>
            </a:pPr>
            <a:r>
              <a:rPr lang="en-US" sz="1500" dirty="0">
                <a:solidFill>
                  <a:srgbClr val="7030A0"/>
                </a:solidFill>
                <a:latin typeface="Arial" pitchFamily="34" charset="0"/>
                <a:cs typeface="Arial" pitchFamily="34" charset="0"/>
              </a:rPr>
              <a:t>Each team has an assigned administrative leader and physician liaison. </a:t>
            </a:r>
          </a:p>
          <a:p>
            <a:pPr lvl="2" indent="-182880">
              <a:buFont typeface="Arial" pitchFamily="34" charset="0"/>
              <a:buChar char="•"/>
            </a:pPr>
            <a:r>
              <a:rPr lang="en-US" sz="1500" dirty="0">
                <a:solidFill>
                  <a:srgbClr val="7030A0"/>
                </a:solidFill>
                <a:latin typeface="Arial" pitchFamily="34" charset="0"/>
                <a:cs typeface="Arial" pitchFamily="34" charset="0"/>
              </a:rPr>
              <a:t>Teams meet on a weekly, bi-weekly, or monthly basis depending on the individual topic.</a:t>
            </a:r>
          </a:p>
          <a:p>
            <a:pPr>
              <a:buFont typeface="Arial" pitchFamily="34" charset="0"/>
              <a:buChar char="•"/>
            </a:pPr>
            <a:endParaRPr lang="en-US" sz="1350" dirty="0">
              <a:solidFill>
                <a:srgbClr val="7030A0"/>
              </a:solidFill>
              <a:latin typeface="Arial" pitchFamily="34" charset="0"/>
              <a:cs typeface="Arial" pitchFamily="34" charset="0"/>
            </a:endParaRPr>
          </a:p>
        </p:txBody>
      </p:sp>
      <p:sp>
        <p:nvSpPr>
          <p:cNvPr id="12" name="Slide Number Placeholder 5"/>
          <p:cNvSpPr>
            <a:spLocks noGrp="1"/>
          </p:cNvSpPr>
          <p:nvPr>
            <p:ph type="sldNum" sz="quarter" idx="4294967295"/>
          </p:nvPr>
        </p:nvSpPr>
        <p:spPr>
          <a:xfrm>
            <a:off x="7874750" y="6459785"/>
            <a:ext cx="984019" cy="365125"/>
          </a:xfrm>
          <a:prstGeom prst="rect">
            <a:avLst/>
          </a:prstGeom>
        </p:spPr>
        <p:txBody>
          <a:bodyPr vert="horz" lIns="91440" tIns="45720" rIns="91440" bIns="45720" rtlCol="0" anchor="ctr"/>
          <a:lstStyle>
            <a:lvl1pPr algn="r">
              <a:defRPr sz="1200">
                <a:solidFill>
                  <a:schemeClr val="bg1"/>
                </a:solidFill>
              </a:defRPr>
            </a:lvl1pPr>
          </a:lstStyle>
          <a:p>
            <a:fld id="{959FB6BA-02D3-46EF-BF47-349C7730DFBD}" type="slidenum">
              <a:rPr lang="en-US" smtClean="0"/>
              <a:t>22</a:t>
            </a:fld>
            <a:endParaRPr lang="en-US" dirty="0"/>
          </a:p>
        </p:txBody>
      </p:sp>
    </p:spTree>
    <p:extLst>
      <p:ext uri="{BB962C8B-B14F-4D97-AF65-F5344CB8AC3E}">
        <p14:creationId xmlns:p14="http://schemas.microsoft.com/office/powerpoint/2010/main" val="2577103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557" y="547011"/>
            <a:ext cx="7886700" cy="833987"/>
          </a:xfrm>
        </p:spPr>
        <p:txBody>
          <a:bodyPr>
            <a:normAutofit fontScale="90000"/>
          </a:bodyPr>
          <a:lstStyle/>
          <a:p>
            <a:r>
              <a:rPr lang="en-US" dirty="0">
                <a:solidFill>
                  <a:srgbClr val="781D7E"/>
                </a:solidFill>
                <a:latin typeface="Arial" pitchFamily="34" charset="0"/>
                <a:ea typeface="Open Sans" charset="0"/>
                <a:cs typeface="Arial" pitchFamily="34" charset="0"/>
              </a:rPr>
              <a:t>Organizing for Success Cont.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8522" y="4949995"/>
            <a:ext cx="1713983" cy="822960"/>
          </a:xfrm>
          <a:prstGeom prst="rect">
            <a:avLst/>
          </a:prstGeom>
        </p:spPr>
      </p:pic>
      <p:sp>
        <p:nvSpPr>
          <p:cNvPr id="8" name="Parallelogram 7"/>
          <p:cNvSpPr/>
          <p:nvPr/>
        </p:nvSpPr>
        <p:spPr>
          <a:xfrm>
            <a:off x="6039134" y="2808356"/>
            <a:ext cx="2793371" cy="1927107"/>
          </a:xfrm>
          <a:prstGeom prst="parallelogram">
            <a:avLst>
              <a:gd name="adj" fmla="val 29651"/>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nSpc>
                <a:spcPct val="170000"/>
              </a:lnSpc>
            </a:pPr>
            <a:endParaRPr lang="en-US" baseline="30000" dirty="0"/>
          </a:p>
        </p:txBody>
      </p:sp>
      <p:sp>
        <p:nvSpPr>
          <p:cNvPr id="10" name="Parallelogram 9"/>
          <p:cNvSpPr/>
          <p:nvPr/>
        </p:nvSpPr>
        <p:spPr>
          <a:xfrm>
            <a:off x="1195072" y="4817535"/>
            <a:ext cx="1977896" cy="1116921"/>
          </a:xfrm>
          <a:prstGeom prst="parallelogram">
            <a:avLst>
              <a:gd name="adj" fmla="val 29651"/>
            </a:avLst>
          </a:prstGeom>
          <a:solidFill>
            <a:srgbClr val="00A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Parallelogram 12"/>
          <p:cNvSpPr/>
          <p:nvPr/>
        </p:nvSpPr>
        <p:spPr>
          <a:xfrm>
            <a:off x="0" y="1861075"/>
            <a:ext cx="8072118" cy="2942512"/>
          </a:xfrm>
          <a:prstGeom prst="parallelogram">
            <a:avLst>
              <a:gd name="adj" fmla="val 2965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dirty="0">
                <a:solidFill>
                  <a:srgbClr val="7030A0"/>
                </a:solidFill>
                <a:latin typeface="Arial" pitchFamily="34" charset="0"/>
                <a:cs typeface="Arial" pitchFamily="34" charset="0"/>
              </a:rPr>
              <a:t>  Created a HIIN Share Drive </a:t>
            </a:r>
          </a:p>
          <a:p>
            <a:pPr lvl="2" indent="-182880">
              <a:buFont typeface="Arial" pitchFamily="34" charset="0"/>
              <a:buChar char="•"/>
            </a:pPr>
            <a:r>
              <a:rPr lang="en-US" sz="1350" dirty="0">
                <a:solidFill>
                  <a:srgbClr val="7030A0"/>
                </a:solidFill>
                <a:latin typeface="Arial" pitchFamily="34" charset="0"/>
                <a:cs typeface="Arial" pitchFamily="34" charset="0"/>
              </a:rPr>
              <a:t>Change Packages &amp; Checklists</a:t>
            </a:r>
          </a:p>
          <a:p>
            <a:pPr lvl="2" indent="-182880">
              <a:buFont typeface="Arial" pitchFamily="34" charset="0"/>
              <a:buChar char="•"/>
            </a:pPr>
            <a:r>
              <a:rPr lang="en-US" sz="1350" dirty="0">
                <a:solidFill>
                  <a:srgbClr val="7030A0"/>
                </a:solidFill>
                <a:latin typeface="Arial" pitchFamily="34" charset="0"/>
                <a:cs typeface="Arial" pitchFamily="34" charset="0"/>
              </a:rPr>
              <a:t>PI Tracking Tool Spreadsheet</a:t>
            </a:r>
          </a:p>
          <a:p>
            <a:pPr lvl="2" indent="-182880">
              <a:buFont typeface="Arial" pitchFamily="34" charset="0"/>
              <a:buChar char="•"/>
            </a:pPr>
            <a:r>
              <a:rPr lang="en-US" sz="1350" dirty="0">
                <a:solidFill>
                  <a:srgbClr val="7030A0"/>
                </a:solidFill>
                <a:latin typeface="Arial" pitchFamily="34" charset="0"/>
                <a:cs typeface="Arial" pitchFamily="34" charset="0"/>
              </a:rPr>
              <a:t>Virtual Event Webinars- Slide Presentations, Flyers, Agenda’s</a:t>
            </a:r>
          </a:p>
          <a:p>
            <a:pPr lvl="2" indent="-182880">
              <a:buFont typeface="Arial" pitchFamily="34" charset="0"/>
              <a:buChar char="•"/>
            </a:pPr>
            <a:r>
              <a:rPr lang="en-US" sz="1350" dirty="0">
                <a:solidFill>
                  <a:srgbClr val="7030A0"/>
                </a:solidFill>
                <a:latin typeface="Arial" pitchFamily="34" charset="0"/>
                <a:cs typeface="Arial" pitchFamily="34" charset="0"/>
              </a:rPr>
              <a:t>Encyclopedia of Measures</a:t>
            </a:r>
          </a:p>
          <a:p>
            <a:pPr lvl="2" indent="-182880">
              <a:buFont typeface="Arial" pitchFamily="34" charset="0"/>
              <a:buChar char="•"/>
            </a:pPr>
            <a:r>
              <a:rPr lang="en-US" sz="1350" dirty="0">
                <a:solidFill>
                  <a:srgbClr val="7030A0"/>
                </a:solidFill>
                <a:latin typeface="Arial" pitchFamily="34" charset="0"/>
                <a:cs typeface="Arial" pitchFamily="34" charset="0"/>
              </a:rPr>
              <a:t>Team Meeting Notes, Agenda’s &amp; Sign In Sheets</a:t>
            </a:r>
          </a:p>
          <a:p>
            <a:pPr lvl="2" indent="-182880">
              <a:buFont typeface="Arial" pitchFamily="34" charset="0"/>
              <a:buChar char="•"/>
            </a:pPr>
            <a:r>
              <a:rPr lang="en-US" sz="1350" dirty="0">
                <a:solidFill>
                  <a:srgbClr val="7030A0"/>
                </a:solidFill>
                <a:latin typeface="Arial" pitchFamily="34" charset="0"/>
                <a:cs typeface="Arial" pitchFamily="34" charset="0"/>
              </a:rPr>
              <a:t>AHA/HRET Collaborative Assessment Scale</a:t>
            </a:r>
          </a:p>
        </p:txBody>
      </p:sp>
      <p:sp>
        <p:nvSpPr>
          <p:cNvPr id="7" name="Slide Number Placeholder 5"/>
          <p:cNvSpPr>
            <a:spLocks noGrp="1"/>
          </p:cNvSpPr>
          <p:nvPr>
            <p:ph type="sldNum" sz="quarter" idx="4294967295"/>
          </p:nvPr>
        </p:nvSpPr>
        <p:spPr>
          <a:xfrm>
            <a:off x="7874750" y="6459785"/>
            <a:ext cx="984019" cy="365125"/>
          </a:xfrm>
          <a:prstGeom prst="rect">
            <a:avLst/>
          </a:prstGeom>
        </p:spPr>
        <p:txBody>
          <a:bodyPr vert="horz" lIns="91440" tIns="45720" rIns="91440" bIns="45720" rtlCol="0" anchor="ctr"/>
          <a:lstStyle>
            <a:lvl1pPr algn="r">
              <a:defRPr sz="1200">
                <a:solidFill>
                  <a:schemeClr val="bg1"/>
                </a:solidFill>
              </a:defRPr>
            </a:lvl1pPr>
          </a:lstStyle>
          <a:p>
            <a:fld id="{959FB6BA-02D3-46EF-BF47-349C7730DFBD}" type="slidenum">
              <a:rPr lang="en-US" smtClean="0"/>
              <a:t>23</a:t>
            </a:fld>
            <a:endParaRPr lang="en-US" dirty="0"/>
          </a:p>
        </p:txBody>
      </p:sp>
    </p:spTree>
    <p:extLst>
      <p:ext uri="{BB962C8B-B14F-4D97-AF65-F5344CB8AC3E}">
        <p14:creationId xmlns:p14="http://schemas.microsoft.com/office/powerpoint/2010/main" val="4002875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783700"/>
            <a:ext cx="8229600" cy="566305"/>
          </a:xfrm>
        </p:spPr>
        <p:txBody>
          <a:bodyPr rtlCol="0">
            <a:normAutofit fontScale="90000"/>
          </a:bodyPr>
          <a:lstStyle/>
          <a:p>
            <a:pPr algn="ctr">
              <a:defRPr/>
            </a:pPr>
            <a:r>
              <a:rPr lang="en-US" sz="1500" dirty="0"/>
              <a:t>Hospital Improvement Innovation Network (HEN 3.0)  PI Tracking Spreadsheet</a:t>
            </a:r>
            <a:br>
              <a:rPr lang="en-US" sz="1500" dirty="0"/>
            </a:br>
            <a:r>
              <a:rPr lang="en-US" sz="1500" b="1" dirty="0"/>
              <a:t>EXAMPLE </a:t>
            </a:r>
            <a:r>
              <a:rPr lang="en-US" dirty="0"/>
              <a:t/>
            </a:r>
            <a:br>
              <a:rPr lang="en-US" dirty="0"/>
            </a:br>
            <a:endParaRPr lang="en-US" dirty="0"/>
          </a:p>
        </p:txBody>
      </p:sp>
      <p:sp>
        <p:nvSpPr>
          <p:cNvPr id="3075" name="Content Placeholder 2"/>
          <p:cNvSpPr>
            <a:spLocks noGrp="1"/>
          </p:cNvSpPr>
          <p:nvPr>
            <p:ph idx="1"/>
          </p:nvPr>
        </p:nvSpPr>
        <p:spPr>
          <a:xfrm>
            <a:off x="628650" y="1657351"/>
            <a:ext cx="7886700" cy="3832622"/>
          </a:xfrm>
        </p:spPr>
        <p:txBody>
          <a:bodyPr/>
          <a:lstStyle/>
          <a:p>
            <a:pPr>
              <a:buNone/>
            </a:pPr>
            <a:r>
              <a:rPr lang="en-US" dirty="0">
                <a:solidFill>
                  <a:schemeClr val="bg1"/>
                </a:solidFill>
              </a:rPr>
              <a:t>a</a:t>
            </a:r>
          </a:p>
        </p:txBody>
      </p:sp>
      <p:graphicFrame>
        <p:nvGraphicFramePr>
          <p:cNvPr id="5" name="Object 4"/>
          <p:cNvGraphicFramePr>
            <a:graphicFrameLocks noChangeAspect="1"/>
          </p:cNvGraphicFramePr>
          <p:nvPr>
            <p:extLst/>
          </p:nvPr>
        </p:nvGraphicFramePr>
        <p:xfrm>
          <a:off x="1090396" y="1452454"/>
          <a:ext cx="6729413" cy="4548296"/>
        </p:xfrm>
        <a:graphic>
          <a:graphicData uri="http://schemas.openxmlformats.org/presentationml/2006/ole">
            <mc:AlternateContent xmlns:mc="http://schemas.openxmlformats.org/markup-compatibility/2006">
              <mc:Choice xmlns:v="urn:schemas-microsoft-com:vml" Requires="v">
                <p:oleObj spid="_x0000_s1051" name="Worksheet" r:id="rId3" imgW="8972449" imgH="6829380" progId="Excel.Sheet.8">
                  <p:embed/>
                </p:oleObj>
              </mc:Choice>
              <mc:Fallback>
                <p:oleObj name="Worksheet" r:id="rId3" imgW="8972449" imgH="682938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396" y="1452454"/>
                        <a:ext cx="6729413" cy="45482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2095585" y="4312728"/>
            <a:ext cx="4146755" cy="992579"/>
          </a:xfrm>
          <a:prstGeom prst="rect">
            <a:avLst/>
          </a:prstGeom>
          <a:noFill/>
          <a:scene3d>
            <a:camera prst="orthographicFront">
              <a:rot lat="0" lon="0" rev="1800000"/>
            </a:camera>
            <a:lightRig rig="threePt" dir="t"/>
          </a:scene3d>
        </p:spPr>
        <p:txBody>
          <a:bodyPr wrap="square" lIns="68580" tIns="34290" rIns="68580" bIns="34290">
            <a:spAutoFit/>
          </a:bodyPr>
          <a:lstStyle/>
          <a:p>
            <a:pPr algn="ctr"/>
            <a:r>
              <a:rPr 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Example</a:t>
            </a:r>
          </a:p>
        </p:txBody>
      </p:sp>
      <p:sp>
        <p:nvSpPr>
          <p:cNvPr id="6" name="Slide Number Placeholder 5"/>
          <p:cNvSpPr>
            <a:spLocks noGrp="1"/>
          </p:cNvSpPr>
          <p:nvPr>
            <p:ph type="sldNum" sz="quarter" idx="4294967295"/>
          </p:nvPr>
        </p:nvSpPr>
        <p:spPr>
          <a:xfrm>
            <a:off x="7874750" y="6459785"/>
            <a:ext cx="984019" cy="365125"/>
          </a:xfrm>
          <a:prstGeom prst="rect">
            <a:avLst/>
          </a:prstGeom>
        </p:spPr>
        <p:txBody>
          <a:bodyPr vert="horz" lIns="91440" tIns="45720" rIns="91440" bIns="45720" rtlCol="0" anchor="ctr"/>
          <a:lstStyle>
            <a:lvl1pPr algn="r">
              <a:defRPr sz="1200">
                <a:solidFill>
                  <a:schemeClr val="bg1"/>
                </a:solidFill>
              </a:defRPr>
            </a:lvl1pPr>
          </a:lstStyle>
          <a:p>
            <a:fld id="{959FB6BA-02D3-46EF-BF47-349C7730DFBD}" type="slidenum">
              <a:rPr lang="en-US" smtClean="0"/>
              <a:t>24</a:t>
            </a:fld>
            <a:endParaRPr lang="en-US" dirty="0"/>
          </a:p>
        </p:txBody>
      </p:sp>
    </p:spTree>
    <p:extLst>
      <p:ext uri="{BB962C8B-B14F-4D97-AF65-F5344CB8AC3E}">
        <p14:creationId xmlns:p14="http://schemas.microsoft.com/office/powerpoint/2010/main" val="3838924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srcRect/>
          <a:stretch>
            <a:fillRect/>
          </a:stretch>
        </p:blipFill>
        <p:spPr bwMode="auto">
          <a:xfrm>
            <a:off x="0" y="231508"/>
            <a:ext cx="9144000" cy="1369219"/>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 y="1630133"/>
            <a:ext cx="9144000" cy="4370618"/>
          </a:xfrm>
          <a:prstGeom prst="rect">
            <a:avLst/>
          </a:prstGeom>
          <a:noFill/>
          <a:ln w="9525">
            <a:noFill/>
            <a:miter lim="800000"/>
            <a:headEnd/>
            <a:tailEnd/>
          </a:ln>
          <a:effectLst/>
        </p:spPr>
      </p:pic>
      <p:sp>
        <p:nvSpPr>
          <p:cNvPr id="6" name="Slide Number Placeholder 5"/>
          <p:cNvSpPr>
            <a:spLocks noGrp="1"/>
          </p:cNvSpPr>
          <p:nvPr>
            <p:ph type="sldNum" sz="quarter" idx="4294967295"/>
          </p:nvPr>
        </p:nvSpPr>
        <p:spPr>
          <a:xfrm>
            <a:off x="7874750" y="6459785"/>
            <a:ext cx="984019" cy="365125"/>
          </a:xfrm>
          <a:prstGeom prst="rect">
            <a:avLst/>
          </a:prstGeom>
        </p:spPr>
        <p:txBody>
          <a:bodyPr vert="horz" lIns="91440" tIns="45720" rIns="91440" bIns="45720" rtlCol="0" anchor="ctr"/>
          <a:lstStyle>
            <a:lvl1pPr algn="r">
              <a:defRPr sz="1200">
                <a:solidFill>
                  <a:schemeClr val="bg1"/>
                </a:solidFill>
              </a:defRPr>
            </a:lvl1pPr>
          </a:lstStyle>
          <a:p>
            <a:fld id="{959FB6BA-02D3-46EF-BF47-349C7730DFBD}" type="slidenum">
              <a:rPr lang="en-US" smtClean="0"/>
              <a:t>25</a:t>
            </a:fld>
            <a:endParaRPr lang="en-US" dirty="0"/>
          </a:p>
        </p:txBody>
      </p:sp>
    </p:spTree>
    <p:extLst>
      <p:ext uri="{BB962C8B-B14F-4D97-AF65-F5344CB8AC3E}">
        <p14:creationId xmlns:p14="http://schemas.microsoft.com/office/powerpoint/2010/main" val="70050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rallelogram 8"/>
          <p:cNvSpPr/>
          <p:nvPr/>
        </p:nvSpPr>
        <p:spPr>
          <a:xfrm>
            <a:off x="3741529" y="726037"/>
            <a:ext cx="5274455" cy="5506675"/>
          </a:xfrm>
          <a:prstGeom prst="parallelogram">
            <a:avLst>
              <a:gd name="adj" fmla="val 29651"/>
            </a:avLst>
          </a:prstGeom>
          <a:solidFill>
            <a:srgbClr val="A5979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itle 1"/>
          <p:cNvSpPr>
            <a:spLocks noGrp="1"/>
          </p:cNvSpPr>
          <p:nvPr>
            <p:ph type="title"/>
          </p:nvPr>
        </p:nvSpPr>
        <p:spPr>
          <a:xfrm>
            <a:off x="644125" y="922560"/>
            <a:ext cx="7886700" cy="833987"/>
          </a:xfrm>
        </p:spPr>
        <p:txBody>
          <a:bodyPr/>
          <a:lstStyle/>
          <a:p>
            <a:r>
              <a:rPr lang="en-US" dirty="0">
                <a:solidFill>
                  <a:srgbClr val="781D7E"/>
                </a:solidFill>
                <a:latin typeface="Arial" pitchFamily="34" charset="0"/>
                <a:ea typeface="Open Sans" charset="0"/>
                <a:cs typeface="Arial" pitchFamily="34" charset="0"/>
              </a:rPr>
              <a:t>Approaching Opportunity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8522" y="4949995"/>
            <a:ext cx="1713983" cy="822960"/>
          </a:xfrm>
          <a:prstGeom prst="rect">
            <a:avLst/>
          </a:prstGeom>
        </p:spPr>
      </p:pic>
      <p:sp>
        <p:nvSpPr>
          <p:cNvPr id="10" name="Parallelogram 9"/>
          <p:cNvSpPr/>
          <p:nvPr/>
        </p:nvSpPr>
        <p:spPr>
          <a:xfrm>
            <a:off x="3291175" y="140667"/>
            <a:ext cx="2089372" cy="712282"/>
          </a:xfrm>
          <a:prstGeom prst="parallelogram">
            <a:avLst>
              <a:gd name="adj" fmla="val 29651"/>
            </a:avLst>
          </a:prstGeom>
          <a:solidFill>
            <a:srgbClr val="AFB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Parallelogram 10"/>
          <p:cNvSpPr/>
          <p:nvPr/>
        </p:nvSpPr>
        <p:spPr>
          <a:xfrm>
            <a:off x="73152" y="2216304"/>
            <a:ext cx="5562454" cy="2920907"/>
          </a:xfrm>
          <a:prstGeom prst="parallelogram">
            <a:avLst>
              <a:gd name="adj" fmla="val 29651"/>
            </a:avLst>
          </a:prstGeom>
          <a:solidFill>
            <a:srgbClr val="00A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TextBox 14"/>
          <p:cNvSpPr txBox="1"/>
          <p:nvPr/>
        </p:nvSpPr>
        <p:spPr>
          <a:xfrm>
            <a:off x="913454" y="2413027"/>
            <a:ext cx="3946970" cy="2654573"/>
          </a:xfrm>
          <a:prstGeom prst="rect">
            <a:avLst/>
          </a:prstGeom>
          <a:noFill/>
        </p:spPr>
        <p:txBody>
          <a:bodyPr wrap="square" tIns="68580" rtlCol="0">
            <a:spAutoFit/>
          </a:bodyPr>
          <a:lstStyle/>
          <a:p>
            <a:r>
              <a:rPr lang="en-US" sz="1500" u="sng" dirty="0">
                <a:solidFill>
                  <a:schemeClr val="accent5">
                    <a:lumMod val="50000"/>
                  </a:schemeClr>
                </a:solidFill>
                <a:latin typeface="Arial" pitchFamily="34" charset="0"/>
                <a:cs typeface="Arial" pitchFamily="34" charset="0"/>
              </a:rPr>
              <a:t>The tool we use to implement change is the PDCA cycle:</a:t>
            </a:r>
          </a:p>
          <a:p>
            <a:pPr indent="-342900"/>
            <a:r>
              <a:rPr lang="en-US" sz="1500" b="1" dirty="0">
                <a:solidFill>
                  <a:srgbClr val="FF0000"/>
                </a:solidFill>
                <a:latin typeface="Arial" pitchFamily="34" charset="0"/>
                <a:cs typeface="Arial" pitchFamily="34" charset="0"/>
              </a:rPr>
              <a:t>Plan-</a:t>
            </a:r>
            <a:r>
              <a:rPr lang="en-US" sz="1500" dirty="0">
                <a:solidFill>
                  <a:srgbClr val="FF0000"/>
                </a:solidFill>
                <a:latin typeface="Arial" pitchFamily="34" charset="0"/>
                <a:cs typeface="Arial" pitchFamily="34" charset="0"/>
              </a:rPr>
              <a:t> </a:t>
            </a:r>
            <a:r>
              <a:rPr lang="en-US" sz="1500" dirty="0">
                <a:solidFill>
                  <a:schemeClr val="accent5">
                    <a:lumMod val="50000"/>
                  </a:schemeClr>
                </a:solidFill>
                <a:latin typeface="Arial" pitchFamily="34" charset="0"/>
                <a:cs typeface="Arial" pitchFamily="34" charset="0"/>
              </a:rPr>
              <a:t>Identify and analyze the problem.</a:t>
            </a:r>
          </a:p>
          <a:p>
            <a:pPr indent="-342900"/>
            <a:endParaRPr lang="en-US" sz="1500" b="1" dirty="0">
              <a:solidFill>
                <a:schemeClr val="accent6">
                  <a:lumMod val="75000"/>
                </a:schemeClr>
              </a:solidFill>
              <a:latin typeface="Arial" pitchFamily="34" charset="0"/>
              <a:cs typeface="Arial" pitchFamily="34" charset="0"/>
            </a:endParaRPr>
          </a:p>
          <a:p>
            <a:pPr indent="-342900"/>
            <a:r>
              <a:rPr lang="en-US" sz="1500" b="1" dirty="0">
                <a:solidFill>
                  <a:schemeClr val="accent6">
                    <a:lumMod val="75000"/>
                  </a:schemeClr>
                </a:solidFill>
                <a:latin typeface="Arial" pitchFamily="34" charset="0"/>
                <a:cs typeface="Arial" pitchFamily="34" charset="0"/>
              </a:rPr>
              <a:t>Do-</a:t>
            </a:r>
            <a:r>
              <a:rPr lang="en-US" sz="1500" dirty="0">
                <a:latin typeface="Arial" pitchFamily="34" charset="0"/>
                <a:cs typeface="Arial" pitchFamily="34" charset="0"/>
              </a:rPr>
              <a:t> </a:t>
            </a:r>
            <a:r>
              <a:rPr lang="en-US" sz="1500" dirty="0">
                <a:solidFill>
                  <a:schemeClr val="accent5">
                    <a:lumMod val="50000"/>
                  </a:schemeClr>
                </a:solidFill>
                <a:latin typeface="Arial" pitchFamily="34" charset="0"/>
                <a:cs typeface="Arial" pitchFamily="34" charset="0"/>
              </a:rPr>
              <a:t>Develop a solution</a:t>
            </a:r>
          </a:p>
          <a:p>
            <a:pPr indent="-342900"/>
            <a:endParaRPr lang="en-US" sz="1500" b="1" dirty="0">
              <a:solidFill>
                <a:schemeClr val="accent2"/>
              </a:solidFill>
              <a:latin typeface="Arial" pitchFamily="34" charset="0"/>
              <a:cs typeface="Arial" pitchFamily="34" charset="0"/>
            </a:endParaRPr>
          </a:p>
          <a:p>
            <a:pPr indent="-342900"/>
            <a:r>
              <a:rPr lang="en-US" sz="1500" b="1" dirty="0">
                <a:solidFill>
                  <a:schemeClr val="accent2"/>
                </a:solidFill>
                <a:latin typeface="Arial" pitchFamily="34" charset="0"/>
                <a:cs typeface="Arial" pitchFamily="34" charset="0"/>
              </a:rPr>
              <a:t>Check-</a:t>
            </a:r>
            <a:r>
              <a:rPr lang="en-US" sz="1500" dirty="0">
                <a:solidFill>
                  <a:schemeClr val="accent2"/>
                </a:solidFill>
                <a:latin typeface="Arial" pitchFamily="34" charset="0"/>
                <a:cs typeface="Arial" pitchFamily="34" charset="0"/>
              </a:rPr>
              <a:t> </a:t>
            </a:r>
            <a:r>
              <a:rPr lang="en-US" sz="1500" dirty="0">
                <a:solidFill>
                  <a:schemeClr val="accent5">
                    <a:lumMod val="50000"/>
                  </a:schemeClr>
                </a:solidFill>
                <a:latin typeface="Arial" pitchFamily="34" charset="0"/>
                <a:cs typeface="Arial" pitchFamily="34" charset="0"/>
              </a:rPr>
              <a:t>Ensure the solution will truly correct the identified issue</a:t>
            </a:r>
          </a:p>
          <a:p>
            <a:pPr indent="-342900"/>
            <a:endParaRPr lang="en-US" sz="1500" b="1" dirty="0">
              <a:solidFill>
                <a:schemeClr val="accent5"/>
              </a:solidFill>
              <a:latin typeface="Arial" pitchFamily="34" charset="0"/>
              <a:cs typeface="Arial" pitchFamily="34" charset="0"/>
            </a:endParaRPr>
          </a:p>
          <a:p>
            <a:pPr indent="-342900"/>
            <a:r>
              <a:rPr lang="en-US" sz="1500" b="1" dirty="0">
                <a:solidFill>
                  <a:schemeClr val="accent5"/>
                </a:solidFill>
                <a:latin typeface="Arial" pitchFamily="34" charset="0"/>
                <a:cs typeface="Arial" pitchFamily="34" charset="0"/>
              </a:rPr>
              <a:t>Act- </a:t>
            </a:r>
            <a:r>
              <a:rPr lang="en-US" sz="1500" dirty="0">
                <a:solidFill>
                  <a:schemeClr val="accent5">
                    <a:lumMod val="50000"/>
                  </a:schemeClr>
                </a:solidFill>
                <a:latin typeface="Arial" pitchFamily="34" charset="0"/>
                <a:cs typeface="Arial" pitchFamily="34" charset="0"/>
              </a:rPr>
              <a:t>Implement the solution and follow the results. Adjust Accordingly</a:t>
            </a:r>
            <a:endParaRPr lang="en-US" sz="1500" dirty="0">
              <a:solidFill>
                <a:schemeClr val="bg1"/>
              </a:solidFill>
              <a:latin typeface="Arial" pitchFamily="34" charset="0"/>
              <a:ea typeface="Open Sans" charset="0"/>
              <a:cs typeface="Arial" pitchFamily="34" charset="0"/>
            </a:endParaRPr>
          </a:p>
        </p:txBody>
      </p:sp>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3226" y="2368018"/>
            <a:ext cx="2340455" cy="2546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lide Number Placeholder 5"/>
          <p:cNvSpPr>
            <a:spLocks noGrp="1"/>
          </p:cNvSpPr>
          <p:nvPr>
            <p:ph type="sldNum" sz="quarter" idx="4294967295"/>
          </p:nvPr>
        </p:nvSpPr>
        <p:spPr>
          <a:xfrm>
            <a:off x="7874750" y="6459785"/>
            <a:ext cx="984019" cy="365125"/>
          </a:xfrm>
          <a:prstGeom prst="rect">
            <a:avLst/>
          </a:prstGeom>
        </p:spPr>
        <p:txBody>
          <a:bodyPr vert="horz" lIns="91440" tIns="45720" rIns="91440" bIns="45720" rtlCol="0" anchor="ctr"/>
          <a:lstStyle>
            <a:lvl1pPr algn="r">
              <a:defRPr sz="1200">
                <a:solidFill>
                  <a:schemeClr val="bg1"/>
                </a:solidFill>
              </a:defRPr>
            </a:lvl1pPr>
          </a:lstStyle>
          <a:p>
            <a:fld id="{959FB6BA-02D3-46EF-BF47-349C7730DFBD}" type="slidenum">
              <a:rPr lang="en-US" smtClean="0"/>
              <a:t>26</a:t>
            </a:fld>
            <a:endParaRPr lang="en-US" dirty="0"/>
          </a:p>
        </p:txBody>
      </p:sp>
    </p:spTree>
    <p:extLst>
      <p:ext uri="{BB962C8B-B14F-4D97-AF65-F5344CB8AC3E}">
        <p14:creationId xmlns:p14="http://schemas.microsoft.com/office/powerpoint/2010/main" val="995791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94359"/>
            <a:ext cx="2400300" cy="2170356"/>
          </a:xfrm>
        </p:spPr>
        <p:txBody>
          <a:bodyPr/>
          <a:lstStyle/>
          <a:p>
            <a:r>
              <a:rPr lang="en-US" dirty="0"/>
              <a:t>Getting Started in Our New HIIN</a:t>
            </a:r>
          </a:p>
        </p:txBody>
      </p:sp>
      <p:sp>
        <p:nvSpPr>
          <p:cNvPr id="3" name="Content Placeholder 2"/>
          <p:cNvSpPr>
            <a:spLocks noGrp="1"/>
          </p:cNvSpPr>
          <p:nvPr>
            <p:ph idx="1"/>
          </p:nvPr>
        </p:nvSpPr>
        <p:spPr>
          <a:xfrm>
            <a:off x="3399416" y="1527586"/>
            <a:ext cx="5637008" cy="4744122"/>
          </a:xfrm>
        </p:spPr>
        <p:txBody>
          <a:bodyPr>
            <a:normAutofit/>
          </a:bodyPr>
          <a:lstStyle/>
          <a:p>
            <a:pPr marL="0" indent="0" algn="ctr">
              <a:spcBef>
                <a:spcPts val="0"/>
              </a:spcBef>
              <a:spcAft>
                <a:spcPts val="0"/>
              </a:spcAft>
              <a:buNone/>
            </a:pPr>
            <a:r>
              <a:rPr lang="en-US" dirty="0">
                <a:solidFill>
                  <a:schemeClr val="tx1"/>
                </a:solidFill>
                <a:latin typeface="Franklin Gothic Demi" panose="020B0703020102020204" pitchFamily="34" charset="0"/>
              </a:rPr>
              <a:t>Discussion and Sharing</a:t>
            </a:r>
          </a:p>
          <a:p>
            <a:pPr marL="0" indent="0" algn="ctr">
              <a:spcBef>
                <a:spcPts val="0"/>
              </a:spcBef>
              <a:spcAft>
                <a:spcPts val="0"/>
              </a:spcAft>
              <a:buNone/>
            </a:pPr>
            <a:endParaRPr lang="en-US" b="1" dirty="0">
              <a:solidFill>
                <a:schemeClr val="tx1"/>
              </a:solidFill>
            </a:endParaRPr>
          </a:p>
          <a:p>
            <a:pPr marL="0" indent="0" algn="ctr">
              <a:spcBef>
                <a:spcPts val="0"/>
              </a:spcBef>
              <a:spcAft>
                <a:spcPts val="0"/>
              </a:spcAft>
              <a:buNone/>
            </a:pPr>
            <a:r>
              <a:rPr lang="en-US" sz="2400" b="1" dirty="0">
                <a:solidFill>
                  <a:schemeClr val="tx1"/>
                </a:solidFill>
              </a:rPr>
              <a:t>Facilitated by:</a:t>
            </a:r>
          </a:p>
          <a:p>
            <a:pPr marL="0" indent="0" algn="ctr">
              <a:spcBef>
                <a:spcPts val="0"/>
              </a:spcBef>
              <a:spcAft>
                <a:spcPts val="0"/>
              </a:spcAft>
              <a:buNone/>
            </a:pPr>
            <a:r>
              <a:rPr lang="en-US" sz="2400" b="1" dirty="0">
                <a:solidFill>
                  <a:schemeClr val="tx1"/>
                </a:solidFill>
              </a:rPr>
              <a:t>Jackie Conrad</a:t>
            </a:r>
          </a:p>
          <a:p>
            <a:pPr marL="0" indent="0" algn="ctr">
              <a:spcBef>
                <a:spcPts val="0"/>
              </a:spcBef>
              <a:spcAft>
                <a:spcPts val="0"/>
              </a:spcAft>
              <a:buNone/>
            </a:pPr>
            <a:r>
              <a:rPr lang="en-US" sz="2400" b="1" dirty="0">
                <a:solidFill>
                  <a:schemeClr val="tx1"/>
                </a:solidFill>
              </a:rPr>
              <a:t>Improvement Advisor</a:t>
            </a:r>
          </a:p>
          <a:p>
            <a:pPr marL="0" indent="0" algn="ctr">
              <a:spcBef>
                <a:spcPts val="0"/>
              </a:spcBef>
              <a:spcAft>
                <a:spcPts val="0"/>
              </a:spcAft>
              <a:buNone/>
            </a:pPr>
            <a:r>
              <a:rPr lang="en-US" sz="2400" b="1" dirty="0">
                <a:solidFill>
                  <a:schemeClr val="tx1"/>
                </a:solidFill>
              </a:rPr>
              <a:t>Cynosure Health</a:t>
            </a:r>
          </a:p>
          <a:p>
            <a:pPr marL="0" indent="0" algn="ctr">
              <a:spcBef>
                <a:spcPts val="0"/>
              </a:spcBef>
              <a:spcAft>
                <a:spcPts val="0"/>
              </a:spcAft>
              <a:buNone/>
            </a:pPr>
            <a:endParaRPr lang="en-US" b="1" dirty="0">
              <a:solidFill>
                <a:schemeClr val="tx1"/>
              </a:solidFill>
            </a:endParaRPr>
          </a:p>
          <a:p>
            <a:pPr marL="0" indent="0" algn="ctr">
              <a:spcBef>
                <a:spcPts val="0"/>
              </a:spcBef>
              <a:spcAft>
                <a:spcPts val="0"/>
              </a:spcAft>
              <a:buNone/>
            </a:pPr>
            <a:endParaRPr lang="en-US" b="1" dirty="0">
              <a:solidFill>
                <a:schemeClr val="tx1"/>
              </a:solidFill>
            </a:endParaRPr>
          </a:p>
          <a:p>
            <a:pPr marL="0" indent="0" algn="ctr">
              <a:spcBef>
                <a:spcPts val="0"/>
              </a:spcBef>
              <a:spcAft>
                <a:spcPts val="0"/>
              </a:spcAft>
              <a:buNone/>
            </a:pPr>
            <a:endParaRPr lang="en-US" b="1" dirty="0">
              <a:solidFill>
                <a:schemeClr val="tx1"/>
              </a:solidFill>
            </a:endParaRPr>
          </a:p>
        </p:txBody>
      </p:sp>
      <p:sp>
        <p:nvSpPr>
          <p:cNvPr id="6" name="TextBox 5"/>
          <p:cNvSpPr txBox="1"/>
          <p:nvPr/>
        </p:nvSpPr>
        <p:spPr>
          <a:xfrm>
            <a:off x="261027" y="5982038"/>
            <a:ext cx="2564045" cy="646331"/>
          </a:xfrm>
          <a:prstGeom prst="rect">
            <a:avLst/>
          </a:prstGeom>
          <a:noFill/>
        </p:spPr>
        <p:txBody>
          <a:bodyPr wrap="square" rtlCol="0">
            <a:spAutoFit/>
          </a:bodyPr>
          <a:lstStyle/>
          <a:p>
            <a:pPr algn="ctr"/>
            <a:r>
              <a:rPr lang="en-US" dirty="0">
                <a:solidFill>
                  <a:schemeClr val="bg1"/>
                </a:solidFill>
              </a:rPr>
              <a:t>Hospital Improvement Innovation Network</a:t>
            </a:r>
          </a:p>
        </p:txBody>
      </p:sp>
      <p:pic>
        <p:nvPicPr>
          <p:cNvPr id="7" name="Picture 6" title="Partnership for Patients logo"/>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80923" y="4886031"/>
            <a:ext cx="924252" cy="1050286"/>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pPr/>
              <a:t>27</a:t>
            </a:fld>
            <a:endParaRPr lang="en-US" dirty="0"/>
          </a:p>
        </p:txBody>
      </p:sp>
      <p:sp>
        <p:nvSpPr>
          <p:cNvPr id="4" name="Rectangle 3"/>
          <p:cNvSpPr/>
          <p:nvPr/>
        </p:nvSpPr>
        <p:spPr>
          <a:xfrm>
            <a:off x="3794759" y="225027"/>
            <a:ext cx="4572000" cy="707886"/>
          </a:xfrm>
          <a:prstGeom prst="rect">
            <a:avLst/>
          </a:prstGeom>
        </p:spPr>
        <p:txBody>
          <a:bodyPr>
            <a:spAutoFit/>
          </a:bodyPr>
          <a:lstStyle/>
          <a:p>
            <a:pPr algn="ctr"/>
            <a:r>
              <a:rPr lang="en-US" sz="2000" b="1" dirty="0">
                <a:solidFill>
                  <a:srgbClr val="003F87"/>
                </a:solidFill>
              </a:rPr>
              <a:t>South Central </a:t>
            </a:r>
            <a:r>
              <a:rPr lang="en-US" sz="2000" b="1" dirty="0" err="1">
                <a:solidFill>
                  <a:srgbClr val="003F87"/>
                </a:solidFill>
              </a:rPr>
              <a:t>HIINergy</a:t>
            </a:r>
            <a:r>
              <a:rPr lang="en-US" sz="2000" b="1" dirty="0">
                <a:solidFill>
                  <a:srgbClr val="003F87"/>
                </a:solidFill>
              </a:rPr>
              <a:t> Partners</a:t>
            </a:r>
          </a:p>
          <a:p>
            <a:pPr algn="ctr">
              <a:spcAft>
                <a:spcPts val="1200"/>
              </a:spcAft>
            </a:pPr>
            <a:r>
              <a:rPr lang="en-US" sz="2000" b="1" dirty="0">
                <a:solidFill>
                  <a:srgbClr val="003F87"/>
                </a:solidFill>
              </a:rPr>
              <a:t>January 25, 2017</a:t>
            </a:r>
          </a:p>
        </p:txBody>
      </p:sp>
      <p:sp>
        <p:nvSpPr>
          <p:cNvPr id="8" name="Text Placeholder 3"/>
          <p:cNvSpPr>
            <a:spLocks noGrp="1"/>
          </p:cNvSpPr>
          <p:nvPr>
            <p:ph type="body" sz="half" idx="2"/>
          </p:nvPr>
        </p:nvSpPr>
        <p:spPr>
          <a:xfrm>
            <a:off x="559398" y="2936837"/>
            <a:ext cx="2183802" cy="1764255"/>
          </a:xfrm>
        </p:spPr>
        <p:txBody>
          <a:bodyPr/>
          <a:lstStyle/>
          <a:p>
            <a:pPr marL="285750" indent="-285750">
              <a:buClr>
                <a:schemeClr val="bg1"/>
              </a:buClr>
              <a:buFont typeface="Wingdings" panose="05000000000000000000" pitchFamily="2" charset="2"/>
              <a:buChar char="l"/>
            </a:pPr>
            <a:r>
              <a:rPr lang="en-US" dirty="0"/>
              <a:t>Discussion and Sharing</a:t>
            </a:r>
          </a:p>
          <a:p>
            <a:pPr marL="285750" indent="-285750">
              <a:buClr>
                <a:schemeClr val="bg1"/>
              </a:buClr>
              <a:buFont typeface="Wingdings" panose="05000000000000000000" pitchFamily="2" charset="2"/>
              <a:buChar char="l"/>
            </a:pPr>
            <a:r>
              <a:rPr lang="en-US" dirty="0"/>
              <a:t>Resources</a:t>
            </a:r>
          </a:p>
          <a:p>
            <a:pPr marL="285750" indent="-285750">
              <a:buClr>
                <a:schemeClr val="bg1"/>
              </a:buClr>
              <a:buFont typeface="Wingdings" panose="05000000000000000000" pitchFamily="2" charset="2"/>
              <a:buChar char="l"/>
            </a:pPr>
            <a:r>
              <a:rPr lang="en-US" dirty="0"/>
              <a:t>Next steps</a:t>
            </a:r>
          </a:p>
        </p:txBody>
      </p:sp>
    </p:spTree>
    <p:extLst>
      <p:ext uri="{BB962C8B-B14F-4D97-AF65-F5344CB8AC3E}">
        <p14:creationId xmlns:p14="http://schemas.microsoft.com/office/powerpoint/2010/main" val="1444641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and sharing</a:t>
            </a:r>
          </a:p>
        </p:txBody>
      </p:sp>
      <p:sp>
        <p:nvSpPr>
          <p:cNvPr id="3" name="Content Placeholder 2"/>
          <p:cNvSpPr>
            <a:spLocks noGrp="1"/>
          </p:cNvSpPr>
          <p:nvPr>
            <p:ph idx="1"/>
          </p:nvPr>
        </p:nvSpPr>
        <p:spPr/>
        <p:txBody>
          <a:bodyPr/>
          <a:lstStyle/>
          <a:p>
            <a:r>
              <a:rPr lang="en-US" dirty="0"/>
              <a:t>Add an image that might inspire discussion and sharing.</a:t>
            </a:r>
          </a:p>
        </p:txBody>
      </p:sp>
      <p:sp>
        <p:nvSpPr>
          <p:cNvPr id="4" name="Text Placeholder 12" title="South Central HIINergy Partners"/>
          <p:cNvSpPr txBox="1">
            <a:spLocks/>
          </p:cNvSpPr>
          <p:nvPr/>
        </p:nvSpPr>
        <p:spPr>
          <a:xfrm>
            <a:off x="1850065" y="6396038"/>
            <a:ext cx="5795335" cy="428872"/>
          </a:xfrm>
          <a:prstGeom prst="rect">
            <a:avLst/>
          </a:prstGeom>
        </p:spPr>
        <p:txBody>
          <a:bodyPr wrap="none" anchor="ctr" anchorCtr="1">
            <a:noAutofit/>
          </a:bodyPr>
          <a:lstStyle>
            <a:lvl1pPr marL="0" marR="0" indent="0" algn="ctr" defTabSz="914400" rtl="0" eaLnBrk="1" fontAlgn="auto" latinLnBrk="0" hangingPunct="1">
              <a:lnSpc>
                <a:spcPct val="90000"/>
              </a:lnSpc>
              <a:spcBef>
                <a:spcPts val="1200"/>
              </a:spcBef>
              <a:spcAft>
                <a:spcPts val="200"/>
              </a:spcAft>
              <a:buClr>
                <a:schemeClr val="accent1"/>
              </a:buClr>
              <a:buSzPct val="100000"/>
              <a:buFontTx/>
              <a:buNone/>
              <a:tabLst/>
              <a:defRPr sz="2800" b="0" kern="1200">
                <a:solidFill>
                  <a:schemeClr val="tx1">
                    <a:lumMod val="75000"/>
                    <a:lumOff val="25000"/>
                  </a:schemeClr>
                </a:solidFill>
                <a:latin typeface="Franklin Gothic Book" panose="020B0503020102020204" pitchFamily="34" charset="0"/>
                <a:ea typeface="+mn-ea"/>
                <a:cs typeface="+mn-cs"/>
              </a:defRPr>
            </a:lvl1pPr>
            <a:lvl2pPr marL="509588" indent="-309563" algn="l" defTabSz="914400" rtl="0" eaLnBrk="1" latinLnBrk="0" hangingPunct="1">
              <a:lnSpc>
                <a:spcPct val="100000"/>
              </a:lnSpc>
              <a:spcBef>
                <a:spcPts val="200"/>
              </a:spcBef>
              <a:spcAft>
                <a:spcPts val="400"/>
              </a:spcAft>
              <a:buClr>
                <a:schemeClr val="accent6">
                  <a:lumMod val="75000"/>
                </a:schemeClr>
              </a:buClr>
              <a:buSzPct val="110000"/>
              <a:buFont typeface="Wingdings" panose="05000000000000000000" pitchFamily="2" charset="2"/>
              <a:buChar char="l"/>
              <a:defRPr sz="2400" kern="1200">
                <a:solidFill>
                  <a:schemeClr val="tx1">
                    <a:lumMod val="75000"/>
                    <a:lumOff val="25000"/>
                  </a:schemeClr>
                </a:solidFill>
                <a:latin typeface="Franklin Gothic Demi" panose="020B0703020102020204" pitchFamily="34" charset="0"/>
                <a:ea typeface="+mn-ea"/>
                <a:cs typeface="+mn-cs"/>
              </a:defRPr>
            </a:lvl2pPr>
            <a:lvl3pPr marL="744538" indent="-234950" algn="l" defTabSz="914400" rtl="0" eaLnBrk="1" latinLnBrk="0" hangingPunct="1">
              <a:lnSpc>
                <a:spcPct val="90000"/>
              </a:lnSpc>
              <a:spcBef>
                <a:spcPts val="200"/>
              </a:spcBef>
              <a:spcAft>
                <a:spcPts val="400"/>
              </a:spcAft>
              <a:buClr>
                <a:schemeClr val="accent2">
                  <a:lumMod val="75000"/>
                </a:schemeClr>
              </a:buClr>
              <a:buSzPct val="110000"/>
              <a:buFont typeface="Franklin Gothic Medium Cond" panose="020B0606030402020204" pitchFamily="34" charset="0"/>
              <a:buChar char="►"/>
              <a:defRPr sz="2000" kern="1200">
                <a:solidFill>
                  <a:srgbClr val="002060"/>
                </a:solidFill>
                <a:latin typeface="Franklin Gothic Book" panose="020B0503020102020204" pitchFamily="34" charset="0"/>
                <a:ea typeface="+mn-ea"/>
                <a:cs typeface="+mn-cs"/>
              </a:defRPr>
            </a:lvl3pPr>
            <a:lvl4pPr marL="1031875" indent="-234950" algn="l" defTabSz="914400" rtl="0" eaLnBrk="1" latinLnBrk="0" hangingPunct="1">
              <a:lnSpc>
                <a:spcPct val="90000"/>
              </a:lnSpc>
              <a:spcBef>
                <a:spcPts val="200"/>
              </a:spcBef>
              <a:spcAft>
                <a:spcPts val="400"/>
              </a:spcAft>
              <a:buClr>
                <a:srgbClr val="002060"/>
              </a:buClr>
              <a:buSzPct val="120000"/>
              <a:buFont typeface="Wingdings" panose="05000000000000000000" pitchFamily="2" charset="2"/>
              <a:buChar char="§"/>
              <a:defRPr sz="1600" kern="1200">
                <a:solidFill>
                  <a:schemeClr val="accent2">
                    <a:lumMod val="75000"/>
                  </a:schemeClr>
                </a:solidFill>
                <a:latin typeface="Franklin Gothic Book" panose="020B0503020102020204" pitchFamily="34" charset="0"/>
                <a:ea typeface="+mn-ea"/>
                <a:cs typeface="+mn-cs"/>
              </a:defRPr>
            </a:lvl4pPr>
            <a:lvl5pPr marL="1254125" indent="-222250" algn="l" defTabSz="914400" rtl="0" eaLnBrk="1" latinLnBrk="0" hangingPunct="1">
              <a:lnSpc>
                <a:spcPct val="90000"/>
              </a:lnSpc>
              <a:spcBef>
                <a:spcPts val="200"/>
              </a:spcBef>
              <a:spcAft>
                <a:spcPts val="400"/>
              </a:spcAft>
              <a:buClrTx/>
              <a:buFont typeface="Courier New" panose="02070309020205020404" pitchFamily="49" charset="0"/>
              <a:buChar char="o"/>
              <a:defRPr sz="1600" kern="1200">
                <a:solidFill>
                  <a:schemeClr val="tx1"/>
                </a:solidFill>
                <a:latin typeface="Franklin Gothic Book" panose="020B05030201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indent="-91440" algn="l">
              <a:buFont typeface="Calibri" panose="020F0502020204030204" pitchFamily="34" charset="0"/>
              <a:buChar char=" "/>
            </a:pPr>
            <a:r>
              <a:rPr lang="en-US" b="1" dirty="0">
                <a:solidFill>
                  <a:schemeClr val="accent4">
                    <a:lumMod val="20000"/>
                    <a:lumOff val="80000"/>
                  </a:schemeClr>
                </a:solidFill>
              </a:rPr>
              <a:t>South Central </a:t>
            </a:r>
            <a:r>
              <a:rPr lang="en-US" b="1" dirty="0" err="1">
                <a:solidFill>
                  <a:schemeClr val="accent2"/>
                </a:solidFill>
              </a:rPr>
              <a:t>HIIN</a:t>
            </a:r>
            <a:r>
              <a:rPr lang="en-US" b="1" dirty="0" err="1">
                <a:solidFill>
                  <a:schemeClr val="accent4">
                    <a:lumMod val="20000"/>
                    <a:lumOff val="80000"/>
                  </a:schemeClr>
                </a:solidFill>
              </a:rPr>
              <a:t>ergy</a:t>
            </a:r>
            <a:r>
              <a:rPr lang="en-US" b="1" dirty="0">
                <a:solidFill>
                  <a:schemeClr val="accent4">
                    <a:lumMod val="20000"/>
                    <a:lumOff val="80000"/>
                  </a:schemeClr>
                </a:solidFill>
              </a:rPr>
              <a:t> Partners</a:t>
            </a:r>
          </a:p>
        </p:txBody>
      </p:sp>
      <p:sp>
        <p:nvSpPr>
          <p:cNvPr id="5" name="Date Placeholder 3"/>
          <p:cNvSpPr>
            <a:spLocks noGrp="1"/>
          </p:cNvSpPr>
          <p:nvPr>
            <p:ph type="dt" sz="half" idx="4294967295"/>
          </p:nvPr>
        </p:nvSpPr>
        <p:spPr>
          <a:xfrm>
            <a:off x="136699" y="6395917"/>
            <a:ext cx="1500715" cy="428993"/>
          </a:xfrm>
          <a:prstGeom prst="rect">
            <a:avLst/>
          </a:prstGeom>
        </p:spPr>
        <p:txBody>
          <a:bodyPr vert="horz" lIns="91440" tIns="45720" rIns="91440" bIns="45720" rtlCol="0" anchor="ctr"/>
          <a:lstStyle>
            <a:lvl1pPr algn="l">
              <a:defRPr sz="1200">
                <a:solidFill>
                  <a:schemeClr val="bg1"/>
                </a:solidFill>
              </a:defRPr>
            </a:lvl1pPr>
          </a:lstStyle>
          <a:p>
            <a:r>
              <a:rPr lang="en-US" dirty="0"/>
              <a:t>January 25, 2017</a:t>
            </a:r>
          </a:p>
        </p:txBody>
      </p:sp>
      <p:sp>
        <p:nvSpPr>
          <p:cNvPr id="6" name="Slide Number Placeholder 5"/>
          <p:cNvSpPr>
            <a:spLocks noGrp="1"/>
          </p:cNvSpPr>
          <p:nvPr>
            <p:ph type="sldNum" sz="quarter" idx="4294967295"/>
          </p:nvPr>
        </p:nvSpPr>
        <p:spPr>
          <a:xfrm>
            <a:off x="7874750" y="6459785"/>
            <a:ext cx="984019" cy="365125"/>
          </a:xfrm>
          <a:prstGeom prst="rect">
            <a:avLst/>
          </a:prstGeom>
        </p:spPr>
        <p:txBody>
          <a:bodyPr vert="horz" lIns="91440" tIns="45720" rIns="91440" bIns="45720" rtlCol="0" anchor="ctr"/>
          <a:lstStyle>
            <a:lvl1pPr algn="r">
              <a:defRPr sz="1200">
                <a:solidFill>
                  <a:schemeClr val="bg1"/>
                </a:solidFill>
              </a:defRPr>
            </a:lvl1pPr>
          </a:lstStyle>
          <a:p>
            <a:fld id="{625C3627-C32A-4A56-93AD-6538DA213773}" type="slidenum">
              <a:rPr lang="en-US" smtClean="0"/>
              <a:t>28</a:t>
            </a:fld>
            <a:endParaRPr lang="en-US" dirty="0"/>
          </a:p>
        </p:txBody>
      </p:sp>
      <p:pic>
        <p:nvPicPr>
          <p:cNvPr id="10" name="Picture 9"/>
          <p:cNvPicPr>
            <a:picLocks noChangeAspect="1"/>
          </p:cNvPicPr>
          <p:nvPr/>
        </p:nvPicPr>
        <p:blipFill>
          <a:blip r:embed="rId2"/>
          <a:stretch>
            <a:fillRect/>
          </a:stretch>
        </p:blipFill>
        <p:spPr>
          <a:xfrm>
            <a:off x="508000" y="1810775"/>
            <a:ext cx="8128000" cy="4149695"/>
          </a:xfrm>
          <a:prstGeom prst="rect">
            <a:avLst/>
          </a:prstGeom>
        </p:spPr>
      </p:pic>
    </p:spTree>
    <p:extLst>
      <p:ext uri="{BB962C8B-B14F-4D97-AF65-F5344CB8AC3E}">
        <p14:creationId xmlns:p14="http://schemas.microsoft.com/office/powerpoint/2010/main" val="2074197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Highlighted Resources</a:t>
            </a:r>
          </a:p>
        </p:txBody>
      </p:sp>
      <p:sp>
        <p:nvSpPr>
          <p:cNvPr id="3" name="Content Placeholder 2"/>
          <p:cNvSpPr>
            <a:spLocks noGrp="1"/>
          </p:cNvSpPr>
          <p:nvPr>
            <p:ph idx="1"/>
          </p:nvPr>
        </p:nvSpPr>
        <p:spPr/>
        <p:txBody>
          <a:bodyPr>
            <a:normAutofit/>
          </a:bodyPr>
          <a:lstStyle/>
          <a:p>
            <a:pPr algn="ctr"/>
            <a:r>
              <a:rPr lang="en-US" sz="3600" dirty="0"/>
              <a:t>QHRET HIIN </a:t>
            </a:r>
            <a:br>
              <a:rPr lang="en-US" sz="3600" dirty="0"/>
            </a:br>
            <a:r>
              <a:rPr lang="en-US" sz="3600" dirty="0"/>
              <a:t>Quality Improvement and</a:t>
            </a:r>
            <a:br>
              <a:rPr lang="en-US" sz="3600" dirty="0"/>
            </a:br>
            <a:r>
              <a:rPr lang="en-US" sz="3600" dirty="0"/>
              <a:t>Patient and Family Engagement Fellowships </a:t>
            </a:r>
            <a:br>
              <a:rPr lang="en-US" sz="3600" dirty="0"/>
            </a:br>
            <a:endParaRPr lang="en-US" sz="3600" dirty="0"/>
          </a:p>
        </p:txBody>
      </p:sp>
      <p:sp>
        <p:nvSpPr>
          <p:cNvPr id="4" name="Text Placeholder 12" title="South Central HIINergy Partners"/>
          <p:cNvSpPr txBox="1">
            <a:spLocks/>
          </p:cNvSpPr>
          <p:nvPr/>
        </p:nvSpPr>
        <p:spPr>
          <a:xfrm>
            <a:off x="1850065" y="6396038"/>
            <a:ext cx="5795335" cy="428872"/>
          </a:xfrm>
          <a:prstGeom prst="rect">
            <a:avLst/>
          </a:prstGeom>
        </p:spPr>
        <p:txBody>
          <a:bodyPr wrap="none" anchor="ctr" anchorCtr="1">
            <a:noAutofit/>
          </a:bodyPr>
          <a:lstStyle>
            <a:lvl1pPr marL="0" marR="0" indent="0" algn="ctr" defTabSz="914400" rtl="0" eaLnBrk="1" fontAlgn="auto" latinLnBrk="0" hangingPunct="1">
              <a:lnSpc>
                <a:spcPct val="90000"/>
              </a:lnSpc>
              <a:spcBef>
                <a:spcPts val="1200"/>
              </a:spcBef>
              <a:spcAft>
                <a:spcPts val="200"/>
              </a:spcAft>
              <a:buClr>
                <a:schemeClr val="accent1"/>
              </a:buClr>
              <a:buSzPct val="100000"/>
              <a:buFontTx/>
              <a:buNone/>
              <a:tabLst/>
              <a:defRPr sz="2800" b="0" kern="1200">
                <a:solidFill>
                  <a:schemeClr val="tx1">
                    <a:lumMod val="75000"/>
                    <a:lumOff val="25000"/>
                  </a:schemeClr>
                </a:solidFill>
                <a:latin typeface="Franklin Gothic Book" panose="020B0503020102020204" pitchFamily="34" charset="0"/>
                <a:ea typeface="+mn-ea"/>
                <a:cs typeface="+mn-cs"/>
              </a:defRPr>
            </a:lvl1pPr>
            <a:lvl2pPr marL="509588" indent="-309563" algn="l" defTabSz="914400" rtl="0" eaLnBrk="1" latinLnBrk="0" hangingPunct="1">
              <a:lnSpc>
                <a:spcPct val="100000"/>
              </a:lnSpc>
              <a:spcBef>
                <a:spcPts val="200"/>
              </a:spcBef>
              <a:spcAft>
                <a:spcPts val="400"/>
              </a:spcAft>
              <a:buClr>
                <a:schemeClr val="accent6">
                  <a:lumMod val="75000"/>
                </a:schemeClr>
              </a:buClr>
              <a:buSzPct val="110000"/>
              <a:buFont typeface="Wingdings" panose="05000000000000000000" pitchFamily="2" charset="2"/>
              <a:buChar char="l"/>
              <a:defRPr sz="2400" kern="1200">
                <a:solidFill>
                  <a:schemeClr val="tx1">
                    <a:lumMod val="75000"/>
                    <a:lumOff val="25000"/>
                  </a:schemeClr>
                </a:solidFill>
                <a:latin typeface="Franklin Gothic Demi" panose="020B0703020102020204" pitchFamily="34" charset="0"/>
                <a:ea typeface="+mn-ea"/>
                <a:cs typeface="+mn-cs"/>
              </a:defRPr>
            </a:lvl2pPr>
            <a:lvl3pPr marL="744538" indent="-234950" algn="l" defTabSz="914400" rtl="0" eaLnBrk="1" latinLnBrk="0" hangingPunct="1">
              <a:lnSpc>
                <a:spcPct val="90000"/>
              </a:lnSpc>
              <a:spcBef>
                <a:spcPts val="200"/>
              </a:spcBef>
              <a:spcAft>
                <a:spcPts val="400"/>
              </a:spcAft>
              <a:buClr>
                <a:schemeClr val="accent2">
                  <a:lumMod val="75000"/>
                </a:schemeClr>
              </a:buClr>
              <a:buSzPct val="110000"/>
              <a:buFont typeface="Franklin Gothic Medium Cond" panose="020B0606030402020204" pitchFamily="34" charset="0"/>
              <a:buChar char="►"/>
              <a:defRPr sz="2000" kern="1200">
                <a:solidFill>
                  <a:srgbClr val="002060"/>
                </a:solidFill>
                <a:latin typeface="Franklin Gothic Book" panose="020B0503020102020204" pitchFamily="34" charset="0"/>
                <a:ea typeface="+mn-ea"/>
                <a:cs typeface="+mn-cs"/>
              </a:defRPr>
            </a:lvl3pPr>
            <a:lvl4pPr marL="1031875" indent="-234950" algn="l" defTabSz="914400" rtl="0" eaLnBrk="1" latinLnBrk="0" hangingPunct="1">
              <a:lnSpc>
                <a:spcPct val="90000"/>
              </a:lnSpc>
              <a:spcBef>
                <a:spcPts val="200"/>
              </a:spcBef>
              <a:spcAft>
                <a:spcPts val="400"/>
              </a:spcAft>
              <a:buClr>
                <a:srgbClr val="002060"/>
              </a:buClr>
              <a:buSzPct val="120000"/>
              <a:buFont typeface="Wingdings" panose="05000000000000000000" pitchFamily="2" charset="2"/>
              <a:buChar char="§"/>
              <a:defRPr sz="1600" kern="1200">
                <a:solidFill>
                  <a:schemeClr val="accent2">
                    <a:lumMod val="75000"/>
                  </a:schemeClr>
                </a:solidFill>
                <a:latin typeface="Franklin Gothic Book" panose="020B0503020102020204" pitchFamily="34" charset="0"/>
                <a:ea typeface="+mn-ea"/>
                <a:cs typeface="+mn-cs"/>
              </a:defRPr>
            </a:lvl4pPr>
            <a:lvl5pPr marL="1254125" indent="-222250" algn="l" defTabSz="914400" rtl="0" eaLnBrk="1" latinLnBrk="0" hangingPunct="1">
              <a:lnSpc>
                <a:spcPct val="90000"/>
              </a:lnSpc>
              <a:spcBef>
                <a:spcPts val="200"/>
              </a:spcBef>
              <a:spcAft>
                <a:spcPts val="400"/>
              </a:spcAft>
              <a:buClrTx/>
              <a:buFont typeface="Courier New" panose="02070309020205020404" pitchFamily="49" charset="0"/>
              <a:buChar char="o"/>
              <a:defRPr sz="1600" kern="1200">
                <a:solidFill>
                  <a:schemeClr val="tx1"/>
                </a:solidFill>
                <a:latin typeface="Franklin Gothic Book" panose="020B05030201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indent="-91440" algn="l">
              <a:buFont typeface="Calibri" panose="020F0502020204030204" pitchFamily="34" charset="0"/>
              <a:buChar char=" "/>
            </a:pPr>
            <a:r>
              <a:rPr lang="en-US" b="1" dirty="0">
                <a:solidFill>
                  <a:schemeClr val="accent4">
                    <a:lumMod val="20000"/>
                    <a:lumOff val="80000"/>
                  </a:schemeClr>
                </a:solidFill>
              </a:rPr>
              <a:t>South Central </a:t>
            </a:r>
            <a:r>
              <a:rPr lang="en-US" b="1" dirty="0" err="1">
                <a:solidFill>
                  <a:schemeClr val="accent2"/>
                </a:solidFill>
              </a:rPr>
              <a:t>HIIN</a:t>
            </a:r>
            <a:r>
              <a:rPr lang="en-US" b="1" dirty="0" err="1">
                <a:solidFill>
                  <a:schemeClr val="accent4">
                    <a:lumMod val="20000"/>
                    <a:lumOff val="80000"/>
                  </a:schemeClr>
                </a:solidFill>
              </a:rPr>
              <a:t>ergy</a:t>
            </a:r>
            <a:r>
              <a:rPr lang="en-US" b="1" dirty="0">
                <a:solidFill>
                  <a:schemeClr val="accent4">
                    <a:lumMod val="20000"/>
                    <a:lumOff val="80000"/>
                  </a:schemeClr>
                </a:solidFill>
              </a:rPr>
              <a:t> Partners</a:t>
            </a:r>
          </a:p>
        </p:txBody>
      </p:sp>
      <p:sp>
        <p:nvSpPr>
          <p:cNvPr id="5" name="Date Placeholder 3"/>
          <p:cNvSpPr>
            <a:spLocks noGrp="1"/>
          </p:cNvSpPr>
          <p:nvPr>
            <p:ph type="dt" sz="half" idx="4294967295"/>
          </p:nvPr>
        </p:nvSpPr>
        <p:spPr>
          <a:xfrm>
            <a:off x="136699" y="6395917"/>
            <a:ext cx="1500715" cy="428993"/>
          </a:xfrm>
          <a:prstGeom prst="rect">
            <a:avLst/>
          </a:prstGeom>
        </p:spPr>
        <p:txBody>
          <a:bodyPr vert="horz" lIns="91440" tIns="45720" rIns="91440" bIns="45720" rtlCol="0" anchor="ctr"/>
          <a:lstStyle>
            <a:lvl1pPr algn="l">
              <a:defRPr sz="1200">
                <a:solidFill>
                  <a:schemeClr val="bg1"/>
                </a:solidFill>
              </a:defRPr>
            </a:lvl1pPr>
          </a:lstStyle>
          <a:p>
            <a:r>
              <a:rPr lang="en-US" dirty="0"/>
              <a:t>January 25, 2017</a:t>
            </a:r>
          </a:p>
        </p:txBody>
      </p:sp>
      <p:sp>
        <p:nvSpPr>
          <p:cNvPr id="6" name="Slide Number Placeholder 5"/>
          <p:cNvSpPr>
            <a:spLocks noGrp="1"/>
          </p:cNvSpPr>
          <p:nvPr>
            <p:ph type="sldNum" sz="quarter" idx="4294967295"/>
          </p:nvPr>
        </p:nvSpPr>
        <p:spPr>
          <a:xfrm>
            <a:off x="7874750" y="6459785"/>
            <a:ext cx="984019" cy="365125"/>
          </a:xfrm>
          <a:prstGeom prst="rect">
            <a:avLst/>
          </a:prstGeom>
        </p:spPr>
        <p:txBody>
          <a:bodyPr vert="horz" lIns="91440" tIns="45720" rIns="91440" bIns="45720" rtlCol="0" anchor="ctr"/>
          <a:lstStyle>
            <a:lvl1pPr algn="r">
              <a:defRPr sz="1200">
                <a:solidFill>
                  <a:schemeClr val="bg1"/>
                </a:solidFill>
              </a:defRPr>
            </a:lvl1pPr>
          </a:lstStyle>
          <a:p>
            <a:fld id="{A95CE787-6569-4F8A-A85C-49DC24C7901D}" type="slidenum">
              <a:rPr lang="en-US" smtClean="0"/>
              <a:t>29</a:t>
            </a:fld>
            <a:endParaRPr lang="en-US" dirty="0"/>
          </a:p>
        </p:txBody>
      </p:sp>
    </p:spTree>
    <p:extLst>
      <p:ext uri="{BB962C8B-B14F-4D97-AF65-F5344CB8AC3E}">
        <p14:creationId xmlns:p14="http://schemas.microsoft.com/office/powerpoint/2010/main" val="2620025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947994922"/>
              </p:ext>
            </p:extLst>
          </p:nvPr>
        </p:nvGraphicFramePr>
        <p:xfrm>
          <a:off x="1908963" y="1913671"/>
          <a:ext cx="5371792" cy="2896048"/>
        </p:xfrm>
        <a:graphic>
          <a:graphicData uri="http://schemas.openxmlformats.org/drawingml/2006/table">
            <a:tbl>
              <a:tblPr firstRow="1" bandRow="1">
                <a:tableStyleId>{5940675A-B579-460E-94D1-54222C63F5DA}</a:tableStyleId>
              </a:tblPr>
              <a:tblGrid>
                <a:gridCol w="1197824">
                  <a:extLst>
                    <a:ext uri="{9D8B030D-6E8A-4147-A177-3AD203B41FA5}">
                      <a16:colId xmlns:a16="http://schemas.microsoft.com/office/drawing/2014/main" xmlns="" val="20000"/>
                    </a:ext>
                  </a:extLst>
                </a:gridCol>
                <a:gridCol w="4173968">
                  <a:extLst>
                    <a:ext uri="{9D8B030D-6E8A-4147-A177-3AD203B41FA5}">
                      <a16:colId xmlns:a16="http://schemas.microsoft.com/office/drawing/2014/main" xmlns="" val="20001"/>
                    </a:ext>
                  </a:extLst>
                </a:gridCol>
              </a:tblGrid>
              <a:tr h="1134329">
                <a:tc>
                  <a:txBody>
                    <a:bodyPr/>
                    <a:lstStyle/>
                    <a:p>
                      <a:pPr algn="ctr"/>
                      <a:endParaRPr lang="en-US" dirty="0"/>
                    </a:p>
                  </a:txBody>
                  <a:tcPr/>
                </a:tc>
                <a:tc>
                  <a:txBody>
                    <a:bodyPr/>
                    <a:lstStyle/>
                    <a:p>
                      <a:r>
                        <a:rPr lang="en-US" sz="1600" b="1" dirty="0"/>
                        <a:t>Pamela Brown, RN, BSN, CPHQ</a:t>
                      </a:r>
                    </a:p>
                    <a:p>
                      <a:r>
                        <a:rPr lang="en-US" sz="1600" dirty="0"/>
                        <a:t>Vice President of Quality and Patient Safety</a:t>
                      </a:r>
                    </a:p>
                    <a:p>
                      <a:r>
                        <a:rPr lang="en-US" sz="1600" dirty="0"/>
                        <a:t>Arkansas Hospital Association</a:t>
                      </a:r>
                    </a:p>
                    <a:p>
                      <a:pPr>
                        <a:spcBef>
                          <a:spcPts val="600"/>
                        </a:spcBef>
                      </a:pPr>
                      <a:r>
                        <a:rPr lang="en-US" sz="1200" i="1" dirty="0"/>
                        <a:t>with</a:t>
                      </a:r>
                      <a:r>
                        <a:rPr lang="en-US" sz="1200" i="1" baseline="0" dirty="0"/>
                        <a:t> Kansas, Louisiana, Missouri, Oklahoma and Texas</a:t>
                      </a:r>
                      <a:endParaRPr lang="en-US" sz="1200" i="1" dirty="0"/>
                    </a:p>
                  </a:txBody>
                  <a:tcPr/>
                </a:tc>
                <a:extLst>
                  <a:ext uri="{0D108BD9-81ED-4DB2-BD59-A6C34878D82A}">
                    <a16:rowId xmlns:a16="http://schemas.microsoft.com/office/drawing/2014/main" xmlns="" val="10000"/>
                  </a:ext>
                </a:extLst>
              </a:tr>
              <a:tr h="867508">
                <a:tc>
                  <a:txBody>
                    <a:bodyPr/>
                    <a:lstStyle/>
                    <a:p>
                      <a:pPr algn="ctr"/>
                      <a:endParaRPr lang="en-US" dirty="0"/>
                    </a:p>
                  </a:txBody>
                  <a:tcPr/>
                </a:tc>
                <a:tc>
                  <a:txBody>
                    <a:bodyPr/>
                    <a:lstStyle/>
                    <a:p>
                      <a:pPr marL="0" algn="l" defTabSz="914400" rtl="0" eaLnBrk="1" latinLnBrk="0" hangingPunct="1"/>
                      <a:r>
                        <a:rPr lang="en-US" sz="1600" b="1" kern="1200" dirty="0">
                          <a:solidFill>
                            <a:schemeClr val="tx1"/>
                          </a:solidFill>
                          <a:latin typeface="+mn-lt"/>
                          <a:ea typeface="+mn-ea"/>
                          <a:cs typeface="+mn-cs"/>
                        </a:rPr>
                        <a:t>Jackie Conrad </a:t>
                      </a:r>
                      <a:r>
                        <a:rPr lang="en-US" sz="1600" b="1" kern="1200" dirty="0">
                          <a:solidFill>
                            <a:schemeClr val="tx1"/>
                          </a:solidFill>
                          <a:effectLst/>
                          <a:latin typeface="+mn-lt"/>
                          <a:ea typeface="+mn-ea"/>
                          <a:cs typeface="+mn-cs"/>
                        </a:rPr>
                        <a:t>RN, BS, MBA, RCC </a:t>
                      </a:r>
                    </a:p>
                    <a:p>
                      <a:pPr marL="0" algn="l" defTabSz="914400" rtl="0" eaLnBrk="1" latinLnBrk="0" hangingPunct="1"/>
                      <a:r>
                        <a:rPr lang="en-US" sz="1600" b="1" kern="1200" dirty="0">
                          <a:solidFill>
                            <a:schemeClr val="tx1"/>
                          </a:solidFill>
                          <a:effectLst/>
                          <a:latin typeface="+mn-lt"/>
                          <a:ea typeface="+mn-ea"/>
                          <a:cs typeface="+mn-cs"/>
                        </a:rPr>
                        <a:t>Improvement</a:t>
                      </a:r>
                      <a:r>
                        <a:rPr lang="en-US" sz="1600" b="1" kern="1200" baseline="0" dirty="0">
                          <a:solidFill>
                            <a:schemeClr val="tx1"/>
                          </a:solidFill>
                          <a:effectLst/>
                          <a:latin typeface="+mn-lt"/>
                          <a:ea typeface="+mn-ea"/>
                          <a:cs typeface="+mn-cs"/>
                        </a:rPr>
                        <a:t> Adviser</a:t>
                      </a:r>
                      <a:endParaRPr lang="en-US" sz="1600" b="0" kern="1200" dirty="0">
                        <a:solidFill>
                          <a:schemeClr val="tx1"/>
                        </a:solidFill>
                        <a:latin typeface="+mn-lt"/>
                        <a:ea typeface="+mn-ea"/>
                        <a:cs typeface="+mn-cs"/>
                      </a:endParaRPr>
                    </a:p>
                    <a:p>
                      <a:pPr marL="0" algn="l" defTabSz="914400" rtl="0" eaLnBrk="1" latinLnBrk="0" hangingPunct="1"/>
                      <a:r>
                        <a:rPr lang="en-US" sz="1600" b="0" kern="1200" dirty="0">
                          <a:solidFill>
                            <a:schemeClr val="tx1"/>
                          </a:solidFill>
                          <a:latin typeface="+mn-lt"/>
                          <a:ea typeface="+mn-ea"/>
                          <a:cs typeface="+mn-cs"/>
                        </a:rPr>
                        <a:t>Cynosure</a:t>
                      </a:r>
                      <a:r>
                        <a:rPr lang="en-US" sz="1600" b="0" kern="1200" baseline="0" dirty="0">
                          <a:solidFill>
                            <a:schemeClr val="tx1"/>
                          </a:solidFill>
                          <a:latin typeface="+mn-lt"/>
                          <a:ea typeface="+mn-ea"/>
                          <a:cs typeface="+mn-cs"/>
                        </a:rPr>
                        <a:t> Health</a:t>
                      </a:r>
                    </a:p>
                  </a:txBody>
                  <a:tcPr/>
                </a:tc>
                <a:extLst>
                  <a:ext uri="{0D108BD9-81ED-4DB2-BD59-A6C34878D82A}">
                    <a16:rowId xmlns:a16="http://schemas.microsoft.com/office/drawing/2014/main" xmlns="" val="10001"/>
                  </a:ext>
                </a:extLst>
              </a:tr>
              <a:tr h="894211">
                <a:tc>
                  <a:txBody>
                    <a:bodyPr/>
                    <a:lstStyle/>
                    <a:p>
                      <a:pPr algn="ct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n-lt"/>
                          <a:ea typeface="+mn-ea"/>
                          <a:cs typeface="+mn-cs"/>
                        </a:rPr>
                        <a:t>Joel Anderson, BBA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Quality Research Analyst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Jefferson Regional Medical Center</a:t>
                      </a:r>
                    </a:p>
                  </a:txBody>
                  <a:tcPr/>
                </a:tc>
                <a:extLst>
                  <a:ext uri="{0D108BD9-81ED-4DB2-BD59-A6C34878D82A}">
                    <a16:rowId xmlns:a16="http://schemas.microsoft.com/office/drawing/2014/main" xmlns="" val="10002"/>
                  </a:ext>
                </a:extLst>
              </a:tr>
            </a:tbl>
          </a:graphicData>
        </a:graphic>
      </p:graphicFrame>
      <p:pic>
        <p:nvPicPr>
          <p:cNvPr id="8" name="Picture 7" title="Photo of Pamela  Brown, AHA"/>
          <p:cNvPicPr>
            <a:picLocks noChangeAspect="1"/>
          </p:cNvPicPr>
          <p:nvPr/>
        </p:nvPicPr>
        <p:blipFill rotWithShape="1">
          <a:blip r:embed="rId2">
            <a:extLst>
              <a:ext uri="{28A0092B-C50C-407E-A947-70E740481C1C}">
                <a14:useLocalDpi xmlns:a14="http://schemas.microsoft.com/office/drawing/2010/main" val="0"/>
              </a:ext>
            </a:extLst>
          </a:blip>
          <a:srcRect t="6134" r="12382" b="22946"/>
          <a:stretch/>
        </p:blipFill>
        <p:spPr>
          <a:xfrm>
            <a:off x="2130404" y="1984009"/>
            <a:ext cx="825882" cy="1006315"/>
          </a:xfrm>
          <a:prstGeom prst="rect">
            <a:avLst/>
          </a:prstGeom>
        </p:spPr>
      </p:pic>
      <p:sp>
        <p:nvSpPr>
          <p:cNvPr id="2" name="Title 1"/>
          <p:cNvSpPr>
            <a:spLocks noGrp="1"/>
          </p:cNvSpPr>
          <p:nvPr>
            <p:ph type="title"/>
          </p:nvPr>
        </p:nvSpPr>
        <p:spPr/>
        <p:txBody>
          <a:bodyPr/>
          <a:lstStyle/>
          <a:p>
            <a:r>
              <a:rPr lang="en-US" dirty="0"/>
              <a:t>Introductions</a:t>
            </a:r>
          </a:p>
        </p:txBody>
      </p:sp>
      <p:sp>
        <p:nvSpPr>
          <p:cNvPr id="13" name="Date Placeholder 3"/>
          <p:cNvSpPr>
            <a:spLocks noGrp="1"/>
          </p:cNvSpPr>
          <p:nvPr>
            <p:ph type="dt" sz="half" idx="2"/>
          </p:nvPr>
        </p:nvSpPr>
        <p:spPr>
          <a:xfrm>
            <a:off x="136699" y="6395917"/>
            <a:ext cx="1500715" cy="428993"/>
          </a:xfrm>
          <a:prstGeom prst="rect">
            <a:avLst/>
          </a:prstGeom>
        </p:spPr>
        <p:txBody>
          <a:bodyPr vert="horz" lIns="91440" tIns="45720" rIns="91440" bIns="45720" rtlCol="0" anchor="ctr"/>
          <a:lstStyle>
            <a:lvl1pPr algn="l">
              <a:defRPr sz="1200">
                <a:solidFill>
                  <a:schemeClr val="bg1"/>
                </a:solidFill>
              </a:defRPr>
            </a:lvl1pPr>
          </a:lstStyle>
          <a:p>
            <a:r>
              <a:rPr lang="en-US" dirty="0"/>
              <a:t>January 25, 2017</a:t>
            </a:r>
          </a:p>
        </p:txBody>
      </p:sp>
      <p:sp>
        <p:nvSpPr>
          <p:cNvPr id="14" name="Footer Placeholder 4" title="South Central HIINergy Partners"/>
          <p:cNvSpPr>
            <a:spLocks noGrp="1"/>
          </p:cNvSpPr>
          <p:nvPr>
            <p:ph type="ftr" sz="quarter" idx="3"/>
          </p:nvPr>
        </p:nvSpPr>
        <p:spPr>
          <a:xfrm>
            <a:off x="1796902" y="6347636"/>
            <a:ext cx="5932968" cy="510363"/>
          </a:xfrm>
          <a:prstGeom prst="rect">
            <a:avLst/>
          </a:prstGeom>
        </p:spPr>
        <p:txBody>
          <a:bodyPr vert="horz" lIns="91440" tIns="45720" rIns="91440" bIns="45720" rtlCol="0" anchor="ctr"/>
          <a:lstStyle>
            <a:lvl1pPr algn="ctr">
              <a:defRPr sz="2400" cap="none" baseline="0">
                <a:solidFill>
                  <a:schemeClr val="bg1"/>
                </a:solidFill>
                <a:latin typeface="Franklin Gothic Medium" panose="020B0603020102020204" pitchFamily="34" charset="0"/>
              </a:defRPr>
            </a:lvl1pPr>
          </a:lstStyle>
          <a:p>
            <a:r>
              <a:rPr lang="en-US" b="1" dirty="0">
                <a:solidFill>
                  <a:schemeClr val="accent4">
                    <a:lumMod val="20000"/>
                    <a:lumOff val="80000"/>
                  </a:schemeClr>
                </a:solidFill>
              </a:rPr>
              <a:t>South Central </a:t>
            </a:r>
            <a:r>
              <a:rPr lang="en-US" b="1" dirty="0" err="1">
                <a:solidFill>
                  <a:schemeClr val="accent2"/>
                </a:solidFill>
              </a:rPr>
              <a:t>HIIN</a:t>
            </a:r>
            <a:r>
              <a:rPr lang="en-US" b="1" dirty="0" err="1">
                <a:solidFill>
                  <a:schemeClr val="accent4">
                    <a:lumMod val="20000"/>
                    <a:lumOff val="80000"/>
                  </a:schemeClr>
                </a:solidFill>
              </a:rPr>
              <a:t>ergy</a:t>
            </a:r>
            <a:r>
              <a:rPr lang="en-US" b="1" dirty="0">
                <a:solidFill>
                  <a:schemeClr val="accent4">
                    <a:lumMod val="20000"/>
                    <a:lumOff val="80000"/>
                  </a:schemeClr>
                </a:solidFill>
              </a:rPr>
              <a:t> Partners</a:t>
            </a:r>
          </a:p>
        </p:txBody>
      </p:sp>
      <p:sp>
        <p:nvSpPr>
          <p:cNvPr id="15" name="Slide Number Placeholder 5"/>
          <p:cNvSpPr>
            <a:spLocks noGrp="1"/>
          </p:cNvSpPr>
          <p:nvPr>
            <p:ph type="sldNum" sz="quarter" idx="4"/>
          </p:nvPr>
        </p:nvSpPr>
        <p:spPr>
          <a:xfrm>
            <a:off x="7874750" y="6459785"/>
            <a:ext cx="984019" cy="365125"/>
          </a:xfrm>
          <a:prstGeom prst="rect">
            <a:avLst/>
          </a:prstGeom>
        </p:spPr>
        <p:txBody>
          <a:bodyPr vert="horz" lIns="91440" tIns="45720" rIns="91440" bIns="45720" rtlCol="0" anchor="ctr"/>
          <a:lstStyle>
            <a:lvl1pPr algn="r">
              <a:defRPr sz="1200">
                <a:solidFill>
                  <a:schemeClr val="bg1"/>
                </a:solidFill>
              </a:defRPr>
            </a:lvl1pPr>
          </a:lstStyle>
          <a:p>
            <a:fld id="{4FAB73BC-B049-4115-A692-8D63A059BFB8}" type="slidenum">
              <a:rPr lang="en-US" smtClean="0"/>
              <a:pPr/>
              <a:t>3</a:t>
            </a:fld>
            <a:endParaRPr lang="en-US" dirty="0"/>
          </a:p>
        </p:txBody>
      </p:sp>
      <p:pic>
        <p:nvPicPr>
          <p:cNvPr id="9" name="Picture 8" descr="Cynosure Health" title="Jackie Conrad photo"/>
          <p:cNvPicPr>
            <a:picLocks noChangeAspect="1"/>
          </p:cNvPicPr>
          <p:nvPr/>
        </p:nvPicPr>
        <p:blipFill>
          <a:blip r:embed="rId3"/>
          <a:stretch>
            <a:fillRect/>
          </a:stretch>
        </p:blipFill>
        <p:spPr>
          <a:xfrm>
            <a:off x="2096065" y="3127291"/>
            <a:ext cx="894561" cy="733269"/>
          </a:xfrm>
          <a:prstGeom prst="rect">
            <a:avLst/>
          </a:prstGeom>
        </p:spPr>
      </p:pic>
      <p:pic>
        <p:nvPicPr>
          <p:cNvPr id="10" name="Picture 9" descr="Jefferson Regional Medical Center" title="Joel Anderson photo"/>
          <p:cNvPicPr>
            <a:picLocks noChangeAspect="1"/>
          </p:cNvPicPr>
          <p:nvPr/>
        </p:nvPicPr>
        <p:blipFill>
          <a:blip r:embed="rId4"/>
          <a:stretch>
            <a:fillRect/>
          </a:stretch>
        </p:blipFill>
        <p:spPr>
          <a:xfrm>
            <a:off x="2174199" y="3959828"/>
            <a:ext cx="738295" cy="826682"/>
          </a:xfrm>
          <a:prstGeom prst="rect">
            <a:avLst/>
          </a:prstGeom>
        </p:spPr>
      </p:pic>
    </p:spTree>
    <p:extLst>
      <p:ext uri="{BB962C8B-B14F-4D97-AF65-F5344CB8AC3E}">
        <p14:creationId xmlns:p14="http://schemas.microsoft.com/office/powerpoint/2010/main" val="2806916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Quality Improvement Fellowships</a:t>
            </a:r>
            <a:endParaRPr lang="en-US" dirty="0"/>
          </a:p>
        </p:txBody>
      </p:sp>
      <p:sp>
        <p:nvSpPr>
          <p:cNvPr id="3" name="Content Placeholder 2"/>
          <p:cNvSpPr>
            <a:spLocks noGrp="1"/>
          </p:cNvSpPr>
          <p:nvPr>
            <p:ph idx="1"/>
          </p:nvPr>
        </p:nvSpPr>
        <p:spPr/>
        <p:txBody>
          <a:bodyPr>
            <a:normAutofit fontScale="70000" lnSpcReduction="20000"/>
          </a:bodyPr>
          <a:lstStyle/>
          <a:p>
            <a:r>
              <a:rPr lang="en-US" altLang="en-US" dirty="0"/>
              <a:t>HRET will be offering two Quality Improvement Fellowships for anyone in the HRET HIIN Hospital Network!  </a:t>
            </a:r>
            <a:endParaRPr lang="en-US" altLang="en-US" sz="2000" dirty="0"/>
          </a:p>
          <a:p>
            <a:endParaRPr lang="en-US" altLang="en-US" sz="2000" dirty="0"/>
          </a:p>
          <a:p>
            <a:r>
              <a:rPr lang="en-US" altLang="en-US" dirty="0"/>
              <a:t>Registrants will be able to choose which fellowship most meets their needs and will have the opportunity to participate in each session virtually.</a:t>
            </a:r>
            <a:endParaRPr lang="en-US" altLang="en-US" sz="2000" dirty="0"/>
          </a:p>
          <a:p>
            <a:endParaRPr lang="en-US" altLang="en-US" sz="2000" dirty="0"/>
          </a:p>
          <a:p>
            <a:r>
              <a:rPr lang="en-US" altLang="en-US" dirty="0"/>
              <a:t>IHI  faculty will be leading the sessions encouraging contributions from expert faculty and fellows. Fellows will also have access to the IHI Open School.   </a:t>
            </a:r>
            <a:endParaRPr lang="en-US" altLang="en-US" sz="2000" dirty="0"/>
          </a:p>
          <a:p>
            <a:endParaRPr lang="en-US" altLang="en-US" sz="2000" dirty="0"/>
          </a:p>
          <a:p>
            <a:r>
              <a:rPr lang="en-US" altLang="en-US" dirty="0"/>
              <a:t>HRET will be offering certificates of completion to fellows who complete proposed criteria specific to the fellowships.  </a:t>
            </a:r>
            <a:endParaRPr lang="en-US" altLang="en-US" sz="2000" dirty="0"/>
          </a:p>
          <a:p>
            <a:endParaRPr lang="en-US" dirty="0"/>
          </a:p>
        </p:txBody>
      </p:sp>
    </p:spTree>
    <p:extLst>
      <p:ext uri="{BB962C8B-B14F-4D97-AF65-F5344CB8AC3E}">
        <p14:creationId xmlns:p14="http://schemas.microsoft.com/office/powerpoint/2010/main" val="39758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solidFill>
                  <a:schemeClr val="tx1"/>
                </a:solidFill>
                <a:cs typeface="Arial" panose="020B0604020202020204" pitchFamily="34" charset="0"/>
              </a:rPr>
              <a:t>QI: Foundations for Change</a:t>
            </a:r>
            <a:r>
              <a:rPr lang="en-US" altLang="en-US" sz="4000" dirty="0">
                <a:solidFill>
                  <a:schemeClr val="tx1"/>
                </a:solidFill>
              </a:rPr>
              <a:t/>
            </a:r>
            <a:br>
              <a:rPr lang="en-US" altLang="en-US" sz="4000" dirty="0">
                <a:solidFill>
                  <a:schemeClr val="tx1"/>
                </a:solidFill>
              </a:rPr>
            </a:br>
            <a:endParaRPr lang="en-US" dirty="0">
              <a:solidFill>
                <a:schemeClr val="tx1"/>
              </a:solidFill>
            </a:endParaRPr>
          </a:p>
        </p:txBody>
      </p:sp>
      <p:sp>
        <p:nvSpPr>
          <p:cNvPr id="3" name="Content Placeholder 2"/>
          <p:cNvSpPr>
            <a:spLocks noGrp="1"/>
          </p:cNvSpPr>
          <p:nvPr>
            <p:ph idx="1"/>
          </p:nvPr>
        </p:nvSpPr>
        <p:spPr/>
        <p:txBody>
          <a:bodyPr>
            <a:normAutofit lnSpcReduction="10000"/>
          </a:bodyPr>
          <a:lstStyle/>
          <a:p>
            <a:pPr fontAlgn="t"/>
            <a:r>
              <a:rPr lang="en-US" altLang="en-US" sz="2400" dirty="0"/>
              <a:t>Tailored to those who are new to quality improvement</a:t>
            </a:r>
            <a:endParaRPr lang="en-US" altLang="en-US" sz="1500" dirty="0"/>
          </a:p>
          <a:p>
            <a:pPr fontAlgn="t"/>
            <a:endParaRPr lang="en-US" altLang="en-US" sz="1500" dirty="0"/>
          </a:p>
          <a:p>
            <a:pPr fontAlgn="t"/>
            <a:r>
              <a:rPr lang="en-US" altLang="en-US" sz="2400" dirty="0"/>
              <a:t>Fellows will learn how to :					</a:t>
            </a:r>
            <a:endParaRPr lang="en-US" altLang="en-US" sz="1500" dirty="0"/>
          </a:p>
          <a:p>
            <a:pPr lvl="1" fontAlgn="t"/>
            <a:r>
              <a:rPr lang="en-US" altLang="en-US" dirty="0"/>
              <a:t>Deploy tools such as aim statements, driver diagrams, and run charts to initiate and nurture improvement			</a:t>
            </a:r>
            <a:endParaRPr lang="en-US" altLang="en-US" sz="1500" dirty="0"/>
          </a:p>
          <a:p>
            <a:pPr lvl="1" fontAlgn="t"/>
            <a:r>
              <a:rPr lang="en-US" altLang="en-US" dirty="0"/>
              <a:t>Galvanize others to participate in your improvement effort</a:t>
            </a:r>
            <a:endParaRPr lang="en-US" altLang="en-US" sz="1500" dirty="0"/>
          </a:p>
          <a:p>
            <a:pPr lvl="1" fontAlgn="t"/>
            <a:r>
              <a:rPr lang="en-US" altLang="en-US" dirty="0"/>
              <a:t>Mitigate common improvement pitfalls</a:t>
            </a:r>
            <a:endParaRPr lang="en-US" altLang="en-US" sz="1500" dirty="0"/>
          </a:p>
          <a:p>
            <a:pPr lvl="1" fontAlgn="t"/>
            <a:r>
              <a:rPr lang="en-US" altLang="en-US" dirty="0"/>
              <a:t>Develop and maintain momentum</a:t>
            </a:r>
            <a:endParaRPr lang="en-US" altLang="en-US" sz="1500" dirty="0"/>
          </a:p>
          <a:p>
            <a:endParaRPr lang="en-US" dirty="0"/>
          </a:p>
        </p:txBody>
      </p:sp>
      <p:sp>
        <p:nvSpPr>
          <p:cNvPr id="4" name="Slide Number Placeholder 5"/>
          <p:cNvSpPr>
            <a:spLocks noGrp="1"/>
          </p:cNvSpPr>
          <p:nvPr>
            <p:ph type="sldNum" sz="quarter" idx="4294967295"/>
          </p:nvPr>
        </p:nvSpPr>
        <p:spPr>
          <a:xfrm>
            <a:off x="7874750" y="6459785"/>
            <a:ext cx="984019" cy="365125"/>
          </a:xfrm>
          <a:prstGeom prst="rect">
            <a:avLst/>
          </a:prstGeom>
        </p:spPr>
        <p:txBody>
          <a:bodyPr vert="horz" lIns="91440" tIns="45720" rIns="91440" bIns="45720" rtlCol="0" anchor="ctr"/>
          <a:lstStyle>
            <a:lvl1pPr algn="r">
              <a:defRPr sz="1200">
                <a:solidFill>
                  <a:schemeClr val="bg1"/>
                </a:solidFill>
              </a:defRPr>
            </a:lvl1pPr>
          </a:lstStyle>
          <a:p>
            <a:fld id="{959FB6BA-02D3-46EF-BF47-349C7730DFBD}" type="slidenum">
              <a:rPr lang="en-US" smtClean="0"/>
              <a:t>31</a:t>
            </a:fld>
            <a:endParaRPr lang="en-US" dirty="0"/>
          </a:p>
        </p:txBody>
      </p:sp>
    </p:spTree>
    <p:extLst>
      <p:ext uri="{BB962C8B-B14F-4D97-AF65-F5344CB8AC3E}">
        <p14:creationId xmlns:p14="http://schemas.microsoft.com/office/powerpoint/2010/main" val="2444127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583" y="549544"/>
            <a:ext cx="7993929" cy="1080588"/>
          </a:xfrm>
        </p:spPr>
        <p:txBody>
          <a:bodyPr>
            <a:normAutofit/>
          </a:bodyPr>
          <a:lstStyle/>
          <a:p>
            <a:r>
              <a:rPr lang="en-US" sz="4400" dirty="0">
                <a:cs typeface="Arial" pitchFamily="34" charset="0"/>
              </a:rPr>
              <a:t>QI: Accelerating Improvement</a:t>
            </a:r>
            <a:endParaRPr lang="en-US" sz="4400" dirty="0"/>
          </a:p>
        </p:txBody>
      </p:sp>
      <p:sp>
        <p:nvSpPr>
          <p:cNvPr id="3" name="Content Placeholder 2"/>
          <p:cNvSpPr>
            <a:spLocks noGrp="1"/>
          </p:cNvSpPr>
          <p:nvPr>
            <p:ph idx="1"/>
          </p:nvPr>
        </p:nvSpPr>
        <p:spPr/>
        <p:txBody>
          <a:bodyPr>
            <a:normAutofit lnSpcReduction="10000"/>
          </a:bodyPr>
          <a:lstStyle/>
          <a:p>
            <a:pPr fontAlgn="t"/>
            <a:r>
              <a:rPr lang="en-US" altLang="en-US" sz="2400" dirty="0"/>
              <a:t>Tailored to those with previous QI experience who are looking to deepen their knowledge and skills</a:t>
            </a:r>
            <a:endParaRPr lang="en-US" altLang="en-US" sz="1500" dirty="0"/>
          </a:p>
          <a:p>
            <a:pPr fontAlgn="t"/>
            <a:endParaRPr lang="en-US" altLang="en-US" sz="1500" dirty="0"/>
          </a:p>
          <a:p>
            <a:pPr fontAlgn="t"/>
            <a:r>
              <a:rPr lang="en-US" altLang="en-US" sz="2400" dirty="0"/>
              <a:t>Fellows will learn how to :</a:t>
            </a:r>
            <a:endParaRPr lang="en-US" altLang="en-US" sz="1500" dirty="0"/>
          </a:p>
          <a:p>
            <a:pPr lvl="1" fontAlgn="t"/>
            <a:r>
              <a:rPr lang="en-US" altLang="en-US" b="1" dirty="0"/>
              <a:t>Assess </a:t>
            </a:r>
            <a:r>
              <a:rPr lang="en-US" altLang="en-US" dirty="0"/>
              <a:t>whether your QI efforts are set up for success</a:t>
            </a:r>
            <a:endParaRPr lang="en-US" altLang="en-US" sz="1500" dirty="0"/>
          </a:p>
          <a:p>
            <a:pPr lvl="1" fontAlgn="t"/>
            <a:r>
              <a:rPr lang="en-US" altLang="en-US" b="1" dirty="0"/>
              <a:t>Utilize data </a:t>
            </a:r>
            <a:r>
              <a:rPr lang="en-US" altLang="en-US" dirty="0"/>
              <a:t>to identify, drive, and sustain performance improvement</a:t>
            </a:r>
            <a:endParaRPr lang="en-US" altLang="en-US" sz="1500" dirty="0"/>
          </a:p>
          <a:p>
            <a:pPr lvl="1" fontAlgn="t"/>
            <a:r>
              <a:rPr lang="en-US" altLang="en-US" b="1" dirty="0"/>
              <a:t>Ensure process </a:t>
            </a:r>
            <a:r>
              <a:rPr lang="en-US" altLang="en-US" dirty="0"/>
              <a:t>reliability and sustainability</a:t>
            </a:r>
            <a:endParaRPr lang="en-US" altLang="en-US" sz="1500" dirty="0"/>
          </a:p>
          <a:p>
            <a:pPr lvl="1" fontAlgn="t"/>
            <a:r>
              <a:rPr lang="en-US" altLang="en-US" b="1" dirty="0"/>
              <a:t>Plan</a:t>
            </a:r>
            <a:r>
              <a:rPr lang="en-US" altLang="en-US" dirty="0"/>
              <a:t> for spread and scale</a:t>
            </a:r>
            <a:endParaRPr lang="en-US" altLang="en-US" sz="1500" dirty="0"/>
          </a:p>
        </p:txBody>
      </p:sp>
      <p:sp>
        <p:nvSpPr>
          <p:cNvPr id="4" name="Slide Number Placeholder 5"/>
          <p:cNvSpPr>
            <a:spLocks noGrp="1"/>
          </p:cNvSpPr>
          <p:nvPr>
            <p:ph type="sldNum" sz="quarter" idx="4294967295"/>
          </p:nvPr>
        </p:nvSpPr>
        <p:spPr>
          <a:xfrm>
            <a:off x="7874750" y="6459785"/>
            <a:ext cx="984019" cy="365125"/>
          </a:xfrm>
          <a:prstGeom prst="rect">
            <a:avLst/>
          </a:prstGeom>
        </p:spPr>
        <p:txBody>
          <a:bodyPr vert="horz" lIns="91440" tIns="45720" rIns="91440" bIns="45720" rtlCol="0" anchor="ctr"/>
          <a:lstStyle>
            <a:lvl1pPr algn="r">
              <a:defRPr sz="1200">
                <a:solidFill>
                  <a:schemeClr val="bg1"/>
                </a:solidFill>
              </a:defRPr>
            </a:lvl1pPr>
          </a:lstStyle>
          <a:p>
            <a:fld id="{959FB6BA-02D3-46EF-BF47-349C7730DFBD}" type="slidenum">
              <a:rPr lang="en-US" smtClean="0"/>
              <a:t>32</a:t>
            </a:fld>
            <a:endParaRPr lang="en-US" dirty="0"/>
          </a:p>
        </p:txBody>
      </p:sp>
    </p:spTree>
    <p:extLst>
      <p:ext uri="{BB962C8B-B14F-4D97-AF65-F5344CB8AC3E}">
        <p14:creationId xmlns:p14="http://schemas.microsoft.com/office/powerpoint/2010/main" val="1592133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Next Steps</a:t>
            </a:r>
            <a:endParaRPr lang="en-US" dirty="0"/>
          </a:p>
        </p:txBody>
      </p:sp>
      <p:sp>
        <p:nvSpPr>
          <p:cNvPr id="3" name="Content Placeholder 2"/>
          <p:cNvSpPr>
            <a:spLocks noGrp="1"/>
          </p:cNvSpPr>
          <p:nvPr>
            <p:ph idx="1"/>
          </p:nvPr>
        </p:nvSpPr>
        <p:spPr/>
        <p:txBody>
          <a:bodyPr/>
          <a:lstStyle/>
          <a:p>
            <a:pPr marL="0" indent="0">
              <a:spcAft>
                <a:spcPts val="0"/>
              </a:spcAft>
              <a:buNone/>
              <a:defRPr/>
            </a:pPr>
            <a:r>
              <a:rPr lang="en-US" sz="1800" dirty="0"/>
              <a:t>After adjusting for hospital characteristics, </a:t>
            </a:r>
            <a:r>
              <a:rPr lang="en-US" sz="1800" b="1" dirty="0"/>
              <a:t>hospitals with improvement champions </a:t>
            </a:r>
            <a:r>
              <a:rPr lang="en-US" sz="1800" dirty="0"/>
              <a:t>(</a:t>
            </a:r>
            <a:r>
              <a:rPr lang="en-US" sz="1800" i="1" dirty="0"/>
              <a:t>P </a:t>
            </a:r>
            <a:r>
              <a:rPr lang="en-US" sz="1800" dirty="0"/>
              <a:t>= .008), a higher level of engagement with their state association (</a:t>
            </a:r>
            <a:r>
              <a:rPr lang="en-US" sz="1800" i="1" dirty="0"/>
              <a:t>P </a:t>
            </a:r>
            <a:r>
              <a:rPr lang="en-US" sz="1800" dirty="0"/>
              <a:t>= .001), and more leadership involvement (</a:t>
            </a:r>
            <a:r>
              <a:rPr lang="en-US" sz="1800" i="1" dirty="0"/>
              <a:t>P </a:t>
            </a:r>
            <a:r>
              <a:rPr lang="en-US" sz="1800" dirty="0"/>
              <a:t>= .005) in HEN demonstrated greater improvement.” </a:t>
            </a:r>
            <a:endParaRPr lang="en-US" sz="1350" dirty="0"/>
          </a:p>
          <a:p>
            <a:pPr>
              <a:spcAft>
                <a:spcPts val="0"/>
              </a:spcAft>
              <a:buFont typeface="Arial"/>
              <a:buChar char="•"/>
              <a:defRPr/>
            </a:pPr>
            <a:endParaRPr lang="en-US" sz="1350" dirty="0"/>
          </a:p>
          <a:p>
            <a:pPr>
              <a:spcAft>
                <a:spcPts val="0"/>
              </a:spcAft>
              <a:buFont typeface="Arial"/>
              <a:buChar char="•"/>
              <a:defRPr/>
            </a:pPr>
            <a:r>
              <a:rPr lang="en-US" sz="1800" b="1" dirty="0"/>
              <a:t>Register yourself </a:t>
            </a:r>
            <a:r>
              <a:rPr lang="en-US" sz="1800" dirty="0"/>
              <a:t>and </a:t>
            </a:r>
            <a:r>
              <a:rPr lang="en-US" sz="1800" b="1" dirty="0"/>
              <a:t>encourage colleagues </a:t>
            </a:r>
            <a:r>
              <a:rPr lang="en-US" sz="1800" dirty="0"/>
              <a:t>to register as well. Our goal is at least one fellow per HIIN hospital.</a:t>
            </a:r>
            <a:endParaRPr lang="en-US" sz="1350" dirty="0"/>
          </a:p>
          <a:p>
            <a:pPr>
              <a:spcAft>
                <a:spcPts val="0"/>
              </a:spcAft>
              <a:buFont typeface="Arial"/>
              <a:buChar char="•"/>
              <a:defRPr/>
            </a:pPr>
            <a:endParaRPr lang="en-US" sz="1350" dirty="0"/>
          </a:p>
          <a:p>
            <a:pPr lvl="1">
              <a:spcAft>
                <a:spcPts val="0"/>
              </a:spcAft>
              <a:buFont typeface="Arial"/>
              <a:buChar char="–"/>
              <a:defRPr/>
            </a:pPr>
            <a:r>
              <a:rPr lang="en-US" sz="1800" dirty="0"/>
              <a:t>Foundations for Change </a:t>
            </a:r>
            <a:r>
              <a:rPr lang="en-US" sz="1800" dirty="0">
                <a:solidFill>
                  <a:prstClr val="black"/>
                </a:solidFill>
                <a:hlinkClick r:id="rId2"/>
              </a:rPr>
              <a:t>Accelerating Improvement Application</a:t>
            </a:r>
            <a:endParaRPr lang="en-US" sz="1350" dirty="0">
              <a:solidFill>
                <a:prstClr val="black"/>
              </a:solidFill>
            </a:endParaRPr>
          </a:p>
          <a:p>
            <a:pPr lvl="1">
              <a:spcAft>
                <a:spcPts val="0"/>
              </a:spcAft>
              <a:buFont typeface="Arial"/>
              <a:buChar char="–"/>
              <a:defRPr/>
            </a:pPr>
            <a:endParaRPr lang="en-US" sz="1350" dirty="0"/>
          </a:p>
          <a:p>
            <a:pPr lvl="1">
              <a:spcAft>
                <a:spcPts val="0"/>
              </a:spcAft>
              <a:buFont typeface="Arial"/>
              <a:buChar char="–"/>
              <a:defRPr/>
            </a:pPr>
            <a:r>
              <a:rPr lang="en-US" sz="1800" dirty="0"/>
              <a:t>Accelerating Improvement </a:t>
            </a:r>
            <a:r>
              <a:rPr lang="en-US" sz="2000" dirty="0">
                <a:solidFill>
                  <a:prstClr val="black"/>
                </a:solidFill>
                <a:hlinkClick r:id="rId3"/>
              </a:rPr>
              <a:t>Foundations for Change Application</a:t>
            </a:r>
            <a:endParaRPr lang="en-US" sz="1500" dirty="0">
              <a:solidFill>
                <a:prstClr val="black"/>
              </a:solidFill>
            </a:endParaRPr>
          </a:p>
          <a:p>
            <a:pPr>
              <a:spcAft>
                <a:spcPts val="0"/>
              </a:spcAft>
              <a:buFont typeface="Arial"/>
              <a:buChar char="•"/>
              <a:defRPr/>
            </a:pPr>
            <a:endParaRPr lang="en-US" sz="1350" dirty="0"/>
          </a:p>
          <a:p>
            <a:pPr>
              <a:spcAft>
                <a:spcPts val="0"/>
              </a:spcAft>
              <a:buFont typeface="Arial"/>
              <a:buChar char="•"/>
              <a:defRPr/>
            </a:pPr>
            <a:r>
              <a:rPr lang="en-US" sz="1800" b="1" dirty="0"/>
              <a:t>Fellowships start on January 18! </a:t>
            </a:r>
            <a:endParaRPr lang="en-US" sz="1350" b="1" dirty="0"/>
          </a:p>
        </p:txBody>
      </p:sp>
      <p:sp>
        <p:nvSpPr>
          <p:cNvPr id="4" name="Slide Number Placeholder 5"/>
          <p:cNvSpPr>
            <a:spLocks noGrp="1"/>
          </p:cNvSpPr>
          <p:nvPr>
            <p:ph type="sldNum" sz="quarter" idx="4294967295"/>
          </p:nvPr>
        </p:nvSpPr>
        <p:spPr>
          <a:xfrm>
            <a:off x="7874750" y="6459785"/>
            <a:ext cx="984019" cy="365125"/>
          </a:xfrm>
          <a:prstGeom prst="rect">
            <a:avLst/>
          </a:prstGeom>
        </p:spPr>
        <p:txBody>
          <a:bodyPr vert="horz" lIns="91440" tIns="45720" rIns="91440" bIns="45720" rtlCol="0" anchor="ctr"/>
          <a:lstStyle>
            <a:lvl1pPr algn="r">
              <a:defRPr sz="1200">
                <a:solidFill>
                  <a:schemeClr val="bg1"/>
                </a:solidFill>
              </a:defRPr>
            </a:lvl1pPr>
          </a:lstStyle>
          <a:p>
            <a:fld id="{959FB6BA-02D3-46EF-BF47-349C7730DFBD}" type="slidenum">
              <a:rPr lang="en-US" smtClean="0"/>
              <a:t>33</a:t>
            </a:fld>
            <a:endParaRPr lang="en-US" dirty="0"/>
          </a:p>
        </p:txBody>
      </p:sp>
    </p:spTree>
    <p:extLst>
      <p:ext uri="{BB962C8B-B14F-4D97-AF65-F5344CB8AC3E}">
        <p14:creationId xmlns:p14="http://schemas.microsoft.com/office/powerpoint/2010/main" val="275430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r>
              <a:rPr lang="en-US" sz="4000" dirty="0"/>
              <a:t>HRET HIIN </a:t>
            </a:r>
            <a:br>
              <a:rPr lang="en-US" sz="4000" dirty="0"/>
            </a:br>
            <a:r>
              <a:rPr lang="en-US" sz="4000" dirty="0"/>
              <a:t>Patient and Family Engagement Fellowship </a:t>
            </a:r>
            <a:br>
              <a:rPr lang="en-US" sz="4000" dirty="0"/>
            </a:br>
            <a:r>
              <a:rPr lang="en-US" sz="4000" dirty="0"/>
              <a:t>Overview</a:t>
            </a:r>
          </a:p>
        </p:txBody>
      </p:sp>
      <p:sp>
        <p:nvSpPr>
          <p:cNvPr id="4" name="Slide Number Placeholder 5"/>
          <p:cNvSpPr>
            <a:spLocks noGrp="1"/>
          </p:cNvSpPr>
          <p:nvPr>
            <p:ph type="sldNum" sz="quarter" idx="4294967295"/>
          </p:nvPr>
        </p:nvSpPr>
        <p:spPr>
          <a:xfrm>
            <a:off x="7874750" y="6459785"/>
            <a:ext cx="984019" cy="365125"/>
          </a:xfrm>
          <a:prstGeom prst="rect">
            <a:avLst/>
          </a:prstGeom>
        </p:spPr>
        <p:txBody>
          <a:bodyPr vert="horz" lIns="91440" tIns="45720" rIns="91440" bIns="45720" rtlCol="0" anchor="ctr"/>
          <a:lstStyle>
            <a:lvl1pPr algn="r">
              <a:defRPr sz="1200">
                <a:solidFill>
                  <a:schemeClr val="bg1"/>
                </a:solidFill>
              </a:defRPr>
            </a:lvl1pPr>
          </a:lstStyle>
          <a:p>
            <a:fld id="{959FB6BA-02D3-46EF-BF47-349C7730DFBD}" type="slidenum">
              <a:rPr lang="en-US" smtClean="0"/>
              <a:t>34</a:t>
            </a:fld>
            <a:endParaRPr lang="en-US" dirty="0"/>
          </a:p>
        </p:txBody>
      </p:sp>
    </p:spTree>
    <p:extLst>
      <p:ext uri="{BB962C8B-B14F-4D97-AF65-F5344CB8AC3E}">
        <p14:creationId xmlns:p14="http://schemas.microsoft.com/office/powerpoint/2010/main" val="3535532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What is the PFE Fellowship?</a:t>
            </a:r>
            <a:endParaRPr lang="en-US" dirty="0"/>
          </a:p>
        </p:txBody>
      </p:sp>
      <p:sp>
        <p:nvSpPr>
          <p:cNvPr id="3" name="Content Placeholder 2"/>
          <p:cNvSpPr>
            <a:spLocks noGrp="1"/>
          </p:cNvSpPr>
          <p:nvPr>
            <p:ph idx="1"/>
          </p:nvPr>
        </p:nvSpPr>
        <p:spPr>
          <a:xfrm>
            <a:off x="887056" y="1857080"/>
            <a:ext cx="7479704" cy="4065176"/>
          </a:xfrm>
        </p:spPr>
        <p:txBody>
          <a:bodyPr>
            <a:normAutofit fontScale="92500" lnSpcReduction="20000"/>
          </a:bodyPr>
          <a:lstStyle/>
          <a:p>
            <a:pPr marL="0" indent="0">
              <a:spcAft>
                <a:spcPts val="0"/>
              </a:spcAft>
              <a:buNone/>
              <a:defRPr/>
            </a:pPr>
            <a:r>
              <a:rPr lang="en-US" dirty="0"/>
              <a:t>A 9 month comprehensive, virtual PFE skill building, fun, interactive learning opportunity: </a:t>
            </a:r>
          </a:p>
          <a:p>
            <a:pPr>
              <a:defRPr/>
            </a:pPr>
            <a:r>
              <a:rPr lang="en-US" sz="2600" dirty="0"/>
              <a:t>To develop skills and tools to work in authentic partnership with Patient and Families to improve quality, patient safety and patient experience</a:t>
            </a:r>
          </a:p>
          <a:p>
            <a:pPr>
              <a:defRPr/>
            </a:pPr>
            <a:endParaRPr lang="en-US" sz="2600" dirty="0"/>
          </a:p>
          <a:p>
            <a:pPr>
              <a:defRPr/>
            </a:pPr>
            <a:r>
              <a:rPr lang="en-US" sz="2600" dirty="0"/>
              <a:t>To work in collaboration with national PFE experts and colleagues</a:t>
            </a:r>
          </a:p>
          <a:p>
            <a:pPr>
              <a:defRPr/>
            </a:pPr>
            <a:endParaRPr lang="en-US" sz="2600" dirty="0"/>
          </a:p>
          <a:p>
            <a:pPr>
              <a:defRPr/>
            </a:pPr>
            <a:r>
              <a:rPr lang="en-US" sz="2600" dirty="0"/>
              <a:t>To network across the HRET HIIN with other organizations as we tackle barriers and celebrate successes</a:t>
            </a:r>
          </a:p>
          <a:p>
            <a:pPr marL="0" indent="0">
              <a:buFont typeface="Arial" charset="0"/>
              <a:buNone/>
              <a:defRPr/>
            </a:pPr>
            <a:endParaRPr lang="en-US" sz="2400" dirty="0"/>
          </a:p>
          <a:p>
            <a:pPr marL="457200" lvl="1" indent="0">
              <a:buFont typeface="Arial" charset="0"/>
              <a:buNone/>
              <a:defRPr/>
            </a:pPr>
            <a:endParaRPr lang="en-US" dirty="0"/>
          </a:p>
          <a:p>
            <a:pPr marL="457200" lvl="1" indent="0">
              <a:spcAft>
                <a:spcPts val="0"/>
              </a:spcAft>
              <a:buNone/>
              <a:defRPr/>
            </a:pPr>
            <a:endParaRPr lang="en-US" sz="2800" dirty="0"/>
          </a:p>
          <a:p>
            <a:pPr lvl="1">
              <a:spcAft>
                <a:spcPts val="0"/>
              </a:spcAft>
              <a:buFont typeface="Arial"/>
              <a:buChar char="–"/>
              <a:defRPr/>
            </a:pPr>
            <a:endParaRPr lang="en-US" sz="2800" dirty="0"/>
          </a:p>
          <a:p>
            <a:pPr>
              <a:spcAft>
                <a:spcPts val="0"/>
              </a:spcAft>
              <a:buFont typeface="Arial"/>
              <a:buChar char="•"/>
              <a:defRPr/>
            </a:pPr>
            <a:endParaRPr lang="en-US" dirty="0"/>
          </a:p>
          <a:p>
            <a:pPr>
              <a:spcAft>
                <a:spcPts val="0"/>
              </a:spcAft>
              <a:buFont typeface="Arial"/>
              <a:buChar char="•"/>
              <a:defRPr/>
            </a:pPr>
            <a:endParaRPr lang="en-US" dirty="0"/>
          </a:p>
          <a:p>
            <a:endParaRPr lang="en-US" dirty="0"/>
          </a:p>
        </p:txBody>
      </p:sp>
      <p:sp>
        <p:nvSpPr>
          <p:cNvPr id="4" name="Slide Number Placeholder 5"/>
          <p:cNvSpPr>
            <a:spLocks noGrp="1"/>
          </p:cNvSpPr>
          <p:nvPr>
            <p:ph type="sldNum" sz="quarter" idx="4294967295"/>
          </p:nvPr>
        </p:nvSpPr>
        <p:spPr>
          <a:xfrm>
            <a:off x="7874750" y="6459785"/>
            <a:ext cx="984019" cy="365125"/>
          </a:xfrm>
          <a:prstGeom prst="rect">
            <a:avLst/>
          </a:prstGeom>
        </p:spPr>
        <p:txBody>
          <a:bodyPr vert="horz" lIns="91440" tIns="45720" rIns="91440" bIns="45720" rtlCol="0" anchor="ctr"/>
          <a:lstStyle>
            <a:lvl1pPr algn="r">
              <a:defRPr sz="1200">
                <a:solidFill>
                  <a:schemeClr val="bg1"/>
                </a:solidFill>
              </a:defRPr>
            </a:lvl1pPr>
          </a:lstStyle>
          <a:p>
            <a:fld id="{959FB6BA-02D3-46EF-BF47-349C7730DFBD}" type="slidenum">
              <a:rPr lang="en-US" smtClean="0"/>
              <a:t>35</a:t>
            </a:fld>
            <a:endParaRPr lang="en-US" dirty="0"/>
          </a:p>
        </p:txBody>
      </p:sp>
    </p:spTree>
    <p:extLst>
      <p:ext uri="{BB962C8B-B14F-4D97-AF65-F5344CB8AC3E}">
        <p14:creationId xmlns:p14="http://schemas.microsoft.com/office/powerpoint/2010/main" val="36342025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Fellowship Project</a:t>
            </a:r>
            <a:endParaRPr lang="en-US" dirty="0"/>
          </a:p>
        </p:txBody>
      </p:sp>
      <p:sp>
        <p:nvSpPr>
          <p:cNvPr id="3" name="Content Placeholder 2"/>
          <p:cNvSpPr>
            <a:spLocks noGrp="1"/>
          </p:cNvSpPr>
          <p:nvPr>
            <p:ph idx="1"/>
          </p:nvPr>
        </p:nvSpPr>
        <p:spPr/>
        <p:txBody>
          <a:bodyPr/>
          <a:lstStyle/>
          <a:p>
            <a:pPr marL="0" indent="0">
              <a:spcAft>
                <a:spcPts val="0"/>
              </a:spcAft>
              <a:buNone/>
              <a:defRPr/>
            </a:pPr>
            <a:r>
              <a:rPr lang="en-US" dirty="0"/>
              <a:t>Putting PFE strategies to work improving care. For Example: </a:t>
            </a:r>
          </a:p>
          <a:p>
            <a:pPr marL="0" indent="0">
              <a:spcAft>
                <a:spcPts val="0"/>
              </a:spcAft>
              <a:buNone/>
              <a:defRPr/>
            </a:pPr>
            <a:endParaRPr lang="en-US" dirty="0"/>
          </a:p>
          <a:p>
            <a:pPr marL="0" indent="0">
              <a:spcAft>
                <a:spcPts val="0"/>
              </a:spcAft>
              <a:buNone/>
              <a:defRPr/>
            </a:pPr>
            <a:r>
              <a:rPr lang="en-US" dirty="0"/>
              <a:t>Adverse drug events</a:t>
            </a:r>
          </a:p>
          <a:p>
            <a:pPr lvl="1">
              <a:spcAft>
                <a:spcPts val="0"/>
              </a:spcAft>
              <a:buFont typeface="Arial"/>
              <a:buChar char="–"/>
              <a:defRPr/>
            </a:pPr>
            <a:r>
              <a:rPr lang="en-US" dirty="0"/>
              <a:t>PFA committee work </a:t>
            </a:r>
          </a:p>
          <a:p>
            <a:pPr lvl="1">
              <a:spcAft>
                <a:spcPts val="0"/>
              </a:spcAft>
              <a:buFont typeface="Arial"/>
              <a:buChar char="–"/>
              <a:defRPr/>
            </a:pPr>
            <a:r>
              <a:rPr lang="en-US" dirty="0" err="1"/>
              <a:t>TeamSTEPPS</a:t>
            </a:r>
            <a:r>
              <a:rPr lang="en-US" dirty="0"/>
              <a:t> for Pts (Time-Out Tool)</a:t>
            </a:r>
          </a:p>
          <a:p>
            <a:pPr lvl="1">
              <a:spcAft>
                <a:spcPts val="0"/>
              </a:spcAft>
              <a:buFont typeface="Arial"/>
              <a:buChar char="–"/>
              <a:defRPr/>
            </a:pPr>
            <a:r>
              <a:rPr lang="en-US" dirty="0"/>
              <a:t>PFA Rounding</a:t>
            </a:r>
          </a:p>
          <a:p>
            <a:pPr lvl="1">
              <a:spcAft>
                <a:spcPts val="0"/>
              </a:spcAft>
              <a:buFont typeface="Arial"/>
              <a:buChar char="–"/>
              <a:defRPr/>
            </a:pPr>
            <a:r>
              <a:rPr lang="en-US" dirty="0"/>
              <a:t>Teach back</a:t>
            </a:r>
          </a:p>
          <a:p>
            <a:endParaRPr lang="en-US" dirty="0"/>
          </a:p>
        </p:txBody>
      </p:sp>
      <p:sp>
        <p:nvSpPr>
          <p:cNvPr id="4" name="Slide Number Placeholder 5"/>
          <p:cNvSpPr>
            <a:spLocks noGrp="1"/>
          </p:cNvSpPr>
          <p:nvPr>
            <p:ph type="sldNum" sz="quarter" idx="4294967295"/>
          </p:nvPr>
        </p:nvSpPr>
        <p:spPr>
          <a:xfrm>
            <a:off x="7874750" y="6459785"/>
            <a:ext cx="984019" cy="365125"/>
          </a:xfrm>
          <a:prstGeom prst="rect">
            <a:avLst/>
          </a:prstGeom>
        </p:spPr>
        <p:txBody>
          <a:bodyPr vert="horz" lIns="91440" tIns="45720" rIns="91440" bIns="45720" rtlCol="0" anchor="ctr"/>
          <a:lstStyle>
            <a:lvl1pPr algn="r">
              <a:defRPr sz="1200">
                <a:solidFill>
                  <a:schemeClr val="bg1"/>
                </a:solidFill>
              </a:defRPr>
            </a:lvl1pPr>
          </a:lstStyle>
          <a:p>
            <a:fld id="{959FB6BA-02D3-46EF-BF47-349C7730DFBD}" type="slidenum">
              <a:rPr lang="en-US" smtClean="0"/>
              <a:t>36</a:t>
            </a:fld>
            <a:endParaRPr lang="en-US" dirty="0"/>
          </a:p>
        </p:txBody>
      </p:sp>
    </p:spTree>
    <p:extLst>
      <p:ext uri="{BB962C8B-B14F-4D97-AF65-F5344CB8AC3E}">
        <p14:creationId xmlns:p14="http://schemas.microsoft.com/office/powerpoint/2010/main" val="992552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656" y="2136339"/>
            <a:ext cx="5783344" cy="3416320"/>
          </a:xfrm>
          <a:prstGeom prst="rect">
            <a:avLst/>
          </a:prstGeom>
        </p:spPr>
        <p:txBody>
          <a:bodyPr wrap="square">
            <a:spAutoFit/>
          </a:bodyPr>
          <a:lstStyle/>
          <a:p>
            <a:r>
              <a:rPr lang="en-US" altLang="en-US" sz="2400" dirty="0"/>
              <a:t>Time Commitment</a:t>
            </a:r>
          </a:p>
          <a:p>
            <a:pPr lvl="1"/>
            <a:r>
              <a:rPr lang="en-US" altLang="en-US" sz="2400" dirty="0"/>
              <a:t>Monthly webinars</a:t>
            </a:r>
          </a:p>
          <a:p>
            <a:pPr lvl="1"/>
            <a:r>
              <a:rPr lang="en-US" altLang="en-US" sz="2400" dirty="0"/>
              <a:t>One additional monthly learning event </a:t>
            </a:r>
          </a:p>
          <a:p>
            <a:pPr lvl="1"/>
            <a:r>
              <a:rPr lang="en-US" altLang="en-US" sz="2400" dirty="0"/>
              <a:t>Optional coaching </a:t>
            </a:r>
          </a:p>
          <a:p>
            <a:pPr lvl="1"/>
            <a:r>
              <a:rPr lang="en-US" altLang="en-US" sz="2400" dirty="0"/>
              <a:t>About 3 hours a month + time spent on the project </a:t>
            </a:r>
          </a:p>
          <a:p>
            <a:r>
              <a:rPr lang="en-US" altLang="en-US" sz="2400" dirty="0"/>
              <a:t>Registration: </a:t>
            </a:r>
            <a:br>
              <a:rPr lang="en-US" altLang="en-US" sz="2400" dirty="0"/>
            </a:br>
            <a:r>
              <a:rPr lang="en-US" altLang="en-US" sz="2400" dirty="0"/>
              <a:t>Sign up as a team including PFAs</a:t>
            </a:r>
          </a:p>
          <a:p>
            <a:r>
              <a:rPr lang="en-US" altLang="en-US" sz="2400" dirty="0">
                <a:solidFill>
                  <a:schemeClr val="accent2"/>
                </a:solidFill>
                <a:hlinkClick r:id="rId2"/>
              </a:rPr>
              <a:t>Register Here</a:t>
            </a:r>
            <a:endParaRPr lang="en-US" altLang="en-US" sz="2400" dirty="0">
              <a:solidFill>
                <a:schemeClr val="accent2"/>
              </a:solidFill>
            </a:endParaRPr>
          </a:p>
        </p:txBody>
      </p:sp>
      <p:sp>
        <p:nvSpPr>
          <p:cNvPr id="2" name="TextBox 1"/>
          <p:cNvSpPr txBox="1"/>
          <p:nvPr/>
        </p:nvSpPr>
        <p:spPr>
          <a:xfrm>
            <a:off x="898871" y="852675"/>
            <a:ext cx="7381550" cy="830997"/>
          </a:xfrm>
          <a:prstGeom prst="rect">
            <a:avLst/>
          </a:prstGeom>
          <a:noFill/>
        </p:spPr>
        <p:txBody>
          <a:bodyPr wrap="square" rtlCol="0">
            <a:spAutoFit/>
          </a:bodyPr>
          <a:lstStyle/>
          <a:p>
            <a:r>
              <a:rPr lang="en-US" sz="4800" spc="-50" dirty="0">
                <a:solidFill>
                  <a:schemeClr val="tx1">
                    <a:lumMod val="75000"/>
                    <a:lumOff val="25000"/>
                  </a:schemeClr>
                </a:solidFill>
                <a:latin typeface="Franklin Gothic Demi" panose="020B0703020102020204" pitchFamily="34" charset="0"/>
                <a:ea typeface="+mj-ea"/>
                <a:cs typeface="+mj-cs"/>
              </a:rPr>
              <a:t>Fellowship Project </a:t>
            </a:r>
            <a:r>
              <a:rPr lang="en-US" sz="2000" dirty="0">
                <a:latin typeface="Franklin Gothic Demi Cond" panose="020B0706030402020204" pitchFamily="34" charset="0"/>
              </a:rPr>
              <a:t>(cont‘d)</a:t>
            </a:r>
          </a:p>
        </p:txBody>
      </p:sp>
      <p:sp>
        <p:nvSpPr>
          <p:cNvPr id="5" name="Slide Number Placeholder 5"/>
          <p:cNvSpPr>
            <a:spLocks noGrp="1"/>
          </p:cNvSpPr>
          <p:nvPr>
            <p:ph type="sldNum" sz="quarter" idx="4294967295"/>
          </p:nvPr>
        </p:nvSpPr>
        <p:spPr>
          <a:xfrm>
            <a:off x="7874750" y="6459785"/>
            <a:ext cx="984019" cy="365125"/>
          </a:xfrm>
          <a:prstGeom prst="rect">
            <a:avLst/>
          </a:prstGeom>
        </p:spPr>
        <p:txBody>
          <a:bodyPr vert="horz" lIns="91440" tIns="45720" rIns="91440" bIns="45720" rtlCol="0" anchor="ctr"/>
          <a:lstStyle>
            <a:lvl1pPr algn="r">
              <a:defRPr sz="1200">
                <a:solidFill>
                  <a:schemeClr val="bg1"/>
                </a:solidFill>
              </a:defRPr>
            </a:lvl1pPr>
          </a:lstStyle>
          <a:p>
            <a:fld id="{959FB6BA-02D3-46EF-BF47-349C7730DFBD}" type="slidenum">
              <a:rPr lang="en-US" smtClean="0"/>
              <a:t>37</a:t>
            </a:fld>
            <a:endParaRPr lang="en-US" dirty="0"/>
          </a:p>
        </p:txBody>
      </p:sp>
    </p:spTree>
    <p:extLst>
      <p:ext uri="{BB962C8B-B14F-4D97-AF65-F5344CB8AC3E}">
        <p14:creationId xmlns:p14="http://schemas.microsoft.com/office/powerpoint/2010/main" val="384024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94359"/>
            <a:ext cx="2400300" cy="2170356"/>
          </a:xfrm>
        </p:spPr>
        <p:txBody>
          <a:bodyPr/>
          <a:lstStyle/>
          <a:p>
            <a:r>
              <a:rPr lang="en-US" dirty="0"/>
              <a:t>Past </a:t>
            </a:r>
            <a:br>
              <a:rPr lang="en-US" dirty="0"/>
            </a:br>
            <a:r>
              <a:rPr lang="en-US" dirty="0"/>
              <a:t>Events</a:t>
            </a:r>
          </a:p>
        </p:txBody>
      </p:sp>
      <p:sp>
        <p:nvSpPr>
          <p:cNvPr id="6" name="TextBox 5"/>
          <p:cNvSpPr txBox="1"/>
          <p:nvPr/>
        </p:nvSpPr>
        <p:spPr>
          <a:xfrm>
            <a:off x="261027" y="5982038"/>
            <a:ext cx="2564045" cy="646331"/>
          </a:xfrm>
          <a:prstGeom prst="rect">
            <a:avLst/>
          </a:prstGeom>
          <a:noFill/>
        </p:spPr>
        <p:txBody>
          <a:bodyPr wrap="square" rtlCol="0">
            <a:spAutoFit/>
          </a:bodyPr>
          <a:lstStyle/>
          <a:p>
            <a:pPr algn="ctr"/>
            <a:r>
              <a:rPr lang="en-US" dirty="0">
                <a:solidFill>
                  <a:schemeClr val="bg1"/>
                </a:solidFill>
              </a:rPr>
              <a:t>Hospital Improvement Innovation Network</a:t>
            </a:r>
          </a:p>
        </p:txBody>
      </p:sp>
      <p:pic>
        <p:nvPicPr>
          <p:cNvPr id="7" name="Picture 6" title="Partnership for Patients logo"/>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80923" y="4886031"/>
            <a:ext cx="924252" cy="1050286"/>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pPr/>
              <a:t>38</a:t>
            </a:fld>
            <a:endParaRPr lang="en-US" dirty="0"/>
          </a:p>
        </p:txBody>
      </p:sp>
      <p:sp>
        <p:nvSpPr>
          <p:cNvPr id="12" name="Rectangle 11"/>
          <p:cNvSpPr/>
          <p:nvPr/>
        </p:nvSpPr>
        <p:spPr>
          <a:xfrm>
            <a:off x="3485478" y="394381"/>
            <a:ext cx="5217459" cy="892552"/>
          </a:xfrm>
          <a:prstGeom prst="rect">
            <a:avLst/>
          </a:prstGeom>
        </p:spPr>
        <p:txBody>
          <a:bodyPr wrap="square">
            <a:spAutoFit/>
          </a:bodyPr>
          <a:lstStyle/>
          <a:p>
            <a:pPr algn="ctr">
              <a:spcAft>
                <a:spcPts val="1200"/>
              </a:spcAft>
            </a:pPr>
            <a:r>
              <a:rPr lang="en-US" sz="3200" b="1" dirty="0">
                <a:solidFill>
                  <a:srgbClr val="003F87"/>
                </a:solidFill>
              </a:rPr>
              <a:t>In case you missed it…</a:t>
            </a:r>
            <a:r>
              <a:rPr lang="en-US" sz="2000" b="1" dirty="0">
                <a:solidFill>
                  <a:srgbClr val="003F87"/>
                </a:solidFill>
              </a:rPr>
              <a:t/>
            </a:r>
            <a:br>
              <a:rPr lang="en-US" sz="2000" b="1" dirty="0">
                <a:solidFill>
                  <a:srgbClr val="003F87"/>
                </a:solidFill>
              </a:rPr>
            </a:br>
            <a:r>
              <a:rPr lang="en-US" sz="2000" b="1" dirty="0">
                <a:solidFill>
                  <a:srgbClr val="003F87"/>
                </a:solidFill>
              </a:rPr>
              <a:t>Visit topic-specific pages at www.hret-hiin.org</a:t>
            </a:r>
          </a:p>
        </p:txBody>
      </p:sp>
      <p:sp>
        <p:nvSpPr>
          <p:cNvPr id="3" name="Rectangle 2"/>
          <p:cNvSpPr/>
          <p:nvPr/>
        </p:nvSpPr>
        <p:spPr>
          <a:xfrm>
            <a:off x="3640667" y="1286933"/>
            <a:ext cx="5130800" cy="5207066"/>
          </a:xfrm>
          <a:prstGeom prst="rect">
            <a:avLst/>
          </a:prstGeom>
        </p:spPr>
        <p:txBody>
          <a:bodyPr wrap="square">
            <a:spAutoFit/>
          </a:bodyPr>
          <a:lstStyle/>
          <a:p>
            <a:pPr>
              <a:lnSpc>
                <a:spcPct val="115000"/>
              </a:lnSpc>
              <a:spcAft>
                <a:spcPts val="750"/>
              </a:spcAft>
            </a:pPr>
            <a:r>
              <a:rPr lang="en-US" b="1" dirty="0">
                <a:solidFill>
                  <a:srgbClr val="C00000"/>
                </a:solidFill>
                <a:latin typeface="Calibri" panose="020F0502020204030204" pitchFamily="34" charset="0"/>
                <a:ea typeface="Times New Roman" panose="02020603050405020304" pitchFamily="18" charset="0"/>
                <a:cs typeface="Arial" panose="020B0604020202020204" pitchFamily="34" charset="0"/>
              </a:rPr>
              <a:t>HIIN Virtual Events Recaps</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ts val="1575"/>
              </a:lnSpc>
              <a:spcAft>
                <a:spcPts val="1000"/>
              </a:spcAft>
            </a:pPr>
            <a:r>
              <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The following virtual events recording has been posted to the HRET HIIN website: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ts val="1575"/>
              </a:lnSpc>
              <a:spcAft>
                <a:spcPts val="1000"/>
              </a:spcAft>
            </a:pPr>
            <a:r>
              <a:rPr lang="en-US" b="1" dirty="0">
                <a:solidFill>
                  <a:srgbClr val="000000"/>
                </a:solidFill>
                <a:latin typeface="Calibri" panose="020F0502020204030204" pitchFamily="34" charset="0"/>
                <a:ea typeface="Times New Roman" panose="02020603050405020304" pitchFamily="18" charset="0"/>
                <a:cs typeface="Arial" panose="020B0604020202020204" pitchFamily="34" charset="0"/>
              </a:rPr>
              <a:t>Beyond The CAUTI Bundle:  Addressing Cultures and Patterns of Care</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ts val="1575"/>
              </a:lnSpc>
              <a:spcAft>
                <a:spcPts val="1000"/>
              </a:spcAft>
            </a:pPr>
            <a:r>
              <a:rPr lang="en-US" u="sng" dirty="0">
                <a:solidFill>
                  <a:srgbClr val="0000FF"/>
                </a:solidFill>
                <a:latin typeface="Calibri" panose="020F0502020204030204" pitchFamily="34" charset="0"/>
                <a:ea typeface="Times New Roman" panose="02020603050405020304" pitchFamily="18" charset="0"/>
                <a:cs typeface="Arial" panose="020B0604020202020204" pitchFamily="34" charset="0"/>
                <a:hlinkClick r:id="rId4"/>
              </a:rPr>
              <a:t>https://www.youtube.com/watch?v=Sl8ic83K6Tc</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ts val="1575"/>
              </a:lnSpc>
              <a:spcAft>
                <a:spcPts val="1000"/>
              </a:spcAft>
            </a:pPr>
            <a:r>
              <a:rPr lang="en-US" b="1" dirty="0">
                <a:solidFill>
                  <a:srgbClr val="000000"/>
                </a:solidFill>
                <a:latin typeface="Calibri" panose="020F0502020204030204" pitchFamily="34" charset="0"/>
                <a:ea typeface="Times New Roman" panose="02020603050405020304" pitchFamily="18" charset="0"/>
                <a:cs typeface="Arial" panose="020B0604020202020204" pitchFamily="34" charset="0"/>
              </a:rPr>
              <a:t>HRET HIIN Falls Webinar: Teaming up to Jump the Gap in Falls</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ts val="1575"/>
              </a:lnSpc>
              <a:spcAft>
                <a:spcPts val="1000"/>
              </a:spcAft>
            </a:pPr>
            <a:r>
              <a:rPr lang="en-US" u="sng" dirty="0">
                <a:solidFill>
                  <a:srgbClr val="0000FF"/>
                </a:solidFill>
                <a:latin typeface="Calibri" panose="020F0502020204030204" pitchFamily="34" charset="0"/>
                <a:ea typeface="Times New Roman" panose="02020603050405020304" pitchFamily="18" charset="0"/>
                <a:cs typeface="Arial" panose="020B0604020202020204" pitchFamily="34" charset="0"/>
                <a:hlinkClick r:id="rId5"/>
              </a:rPr>
              <a:t>https://www.youtube.com/watch?v=TFGRKtTmSzY</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ts val="1575"/>
              </a:lnSpc>
              <a:spcAft>
                <a:spcPts val="1000"/>
              </a:spcAft>
            </a:pPr>
            <a:r>
              <a:rPr lang="en-US" b="1" dirty="0">
                <a:solidFill>
                  <a:srgbClr val="000000"/>
                </a:solidFill>
                <a:latin typeface="Calibri" panose="020F0502020204030204" pitchFamily="34" charset="0"/>
                <a:ea typeface="Times New Roman" panose="02020603050405020304" pitchFamily="18" charset="0"/>
                <a:cs typeface="Arial" panose="020B0604020202020204" pitchFamily="34" charset="0"/>
              </a:rPr>
              <a:t>HRET HIIN What if…We reduced Harm from ADE’s</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ts val="1575"/>
              </a:lnSpc>
              <a:spcAft>
                <a:spcPts val="1000"/>
              </a:spcAft>
            </a:pPr>
            <a:r>
              <a:rPr lang="en-US" u="sng" dirty="0">
                <a:solidFill>
                  <a:srgbClr val="0000FF"/>
                </a:solidFill>
                <a:latin typeface="Calibri" panose="020F0502020204030204" pitchFamily="34" charset="0"/>
                <a:ea typeface="Times New Roman" panose="02020603050405020304" pitchFamily="18" charset="0"/>
                <a:cs typeface="Arial" panose="020B0604020202020204" pitchFamily="34" charset="0"/>
                <a:hlinkClick r:id="rId6"/>
              </a:rPr>
              <a:t>https://www.youtube.com/watch?v=Wiz1Oqmh4-o</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ts val="1575"/>
              </a:lnSpc>
              <a:spcAft>
                <a:spcPts val="1000"/>
              </a:spcAft>
            </a:pPr>
            <a:r>
              <a:rPr lang="en-US" b="1" dirty="0">
                <a:solidFill>
                  <a:srgbClr val="000000"/>
                </a:solidFill>
                <a:latin typeface="Calibri" panose="020F0502020204030204" pitchFamily="34" charset="0"/>
                <a:ea typeface="Times New Roman" panose="02020603050405020304" pitchFamily="18" charset="0"/>
                <a:cs typeface="Arial" panose="020B0604020202020204" pitchFamily="34" charset="0"/>
              </a:rPr>
              <a:t>HRET HIIN Sepsis Virtual Event</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ts val="1575"/>
              </a:lnSpc>
              <a:spcAft>
                <a:spcPts val="1000"/>
              </a:spcAft>
            </a:pPr>
            <a:r>
              <a:rPr lang="en-US" u="sng" dirty="0">
                <a:solidFill>
                  <a:srgbClr val="0000FF"/>
                </a:solidFill>
                <a:latin typeface="Calibri" panose="020F0502020204030204" pitchFamily="34" charset="0"/>
                <a:ea typeface="Times New Roman" panose="02020603050405020304" pitchFamily="18" charset="0"/>
                <a:cs typeface="Arial" panose="020B0604020202020204" pitchFamily="34" charset="0"/>
                <a:hlinkClick r:id="rId7"/>
              </a:rPr>
              <a:t>https://www.youtube.com/watch?v=kmHEUm6-uFM</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ts val="1575"/>
              </a:lnSpc>
              <a:spcAft>
                <a:spcPts val="1000"/>
              </a:spcAft>
            </a:pPr>
            <a:r>
              <a:rPr lang="en-US" b="1" dirty="0">
                <a:solidFill>
                  <a:srgbClr val="000000"/>
                </a:solidFill>
                <a:latin typeface="Calibri" panose="020F0502020204030204" pitchFamily="34" charset="0"/>
                <a:ea typeface="Times New Roman" panose="02020603050405020304" pitchFamily="18" charset="0"/>
                <a:cs typeface="Arial" panose="020B0604020202020204" pitchFamily="34" charset="0"/>
              </a:rPr>
              <a:t>HRET HIIN C. Difficile Webinar Stubborn or Unreasonable</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ts val="1575"/>
              </a:lnSpc>
              <a:spcAft>
                <a:spcPts val="1000"/>
              </a:spcAft>
            </a:pPr>
            <a:r>
              <a:rPr lang="en-US" u="sng" dirty="0">
                <a:solidFill>
                  <a:srgbClr val="0000FF"/>
                </a:solidFill>
                <a:latin typeface="Calibri" panose="020F0502020204030204" pitchFamily="34" charset="0"/>
                <a:ea typeface="Times New Roman" panose="02020603050405020304" pitchFamily="18" charset="0"/>
                <a:cs typeface="Arial" panose="020B0604020202020204" pitchFamily="34" charset="0"/>
                <a:hlinkClick r:id="rId8"/>
              </a:rPr>
              <a:t>https://www.youtube.com/watch?v=-DID4zl7HFI</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ts val="1575"/>
              </a:lnSpc>
              <a:spcAft>
                <a:spcPts val="1000"/>
              </a:spcAft>
            </a:pPr>
            <a:r>
              <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14908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ages on working toge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032" y="238539"/>
            <a:ext cx="4120899" cy="14902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2128368" y="1982442"/>
            <a:ext cx="4848225" cy="3714750"/>
          </a:xfrm>
          <a:prstGeom prst="rect">
            <a:avLst/>
          </a:prstGeom>
        </p:spPr>
      </p:pic>
      <p:sp>
        <p:nvSpPr>
          <p:cNvPr id="4" name="Slide Number Placeholder 5"/>
          <p:cNvSpPr>
            <a:spLocks noGrp="1"/>
          </p:cNvSpPr>
          <p:nvPr>
            <p:ph type="sldNum" sz="quarter" idx="4294967295"/>
          </p:nvPr>
        </p:nvSpPr>
        <p:spPr>
          <a:xfrm>
            <a:off x="7874750" y="6459785"/>
            <a:ext cx="984019" cy="365125"/>
          </a:xfrm>
          <a:prstGeom prst="rect">
            <a:avLst/>
          </a:prstGeom>
        </p:spPr>
        <p:txBody>
          <a:bodyPr vert="horz" lIns="91440" tIns="45720" rIns="91440" bIns="45720" rtlCol="0" anchor="ctr"/>
          <a:lstStyle>
            <a:lvl1pPr algn="r">
              <a:defRPr sz="1200">
                <a:solidFill>
                  <a:schemeClr val="bg1"/>
                </a:solidFill>
              </a:defRPr>
            </a:lvl1pPr>
          </a:lstStyle>
          <a:p>
            <a:fld id="{959FB6BA-02D3-46EF-BF47-349C7730DFBD}" type="slidenum">
              <a:rPr lang="en-US" smtClean="0"/>
              <a:t>39</a:t>
            </a:fld>
            <a:endParaRPr lang="en-US" dirty="0"/>
          </a:p>
        </p:txBody>
      </p:sp>
    </p:spTree>
    <p:extLst>
      <p:ext uri="{BB962C8B-B14F-4D97-AF65-F5344CB8AC3E}">
        <p14:creationId xmlns:p14="http://schemas.microsoft.com/office/powerpoint/2010/main" val="3965506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544788"/>
            <a:ext cx="7543800" cy="1080588"/>
          </a:xfrm>
        </p:spPr>
        <p:txBody>
          <a:bodyPr/>
          <a:lstStyle/>
          <a:p>
            <a:r>
              <a:rPr lang="en-US" dirty="0"/>
              <a:t>Webinar features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400" dirty="0"/>
              <a:t>We encourage everyone to dial in on the phone line to engage in verbal collaboration with others on the call:</a:t>
            </a:r>
          </a:p>
          <a:p>
            <a:r>
              <a:rPr lang="it-IT" sz="2400" b="1" dirty="0"/>
              <a:t>Participant Dial In &amp; Passcode: Dial In 1-800-680-9685 </a:t>
            </a:r>
            <a:endParaRPr lang="it-IT" sz="2400" dirty="0"/>
          </a:p>
          <a:p>
            <a:r>
              <a:rPr lang="en-US" sz="2400" dirty="0"/>
              <a:t>Passcode: SP Call </a:t>
            </a:r>
          </a:p>
          <a:p>
            <a:pPr>
              <a:buFont typeface="Wingdings" panose="05000000000000000000" pitchFamily="2" charset="2"/>
              <a:buChar char="§"/>
            </a:pPr>
            <a:r>
              <a:rPr lang="en-US" sz="2400" dirty="0"/>
              <a:t>You may also utilize the chat box to give your input to questions posed to the group or to ask a question</a:t>
            </a:r>
          </a:p>
          <a:p>
            <a:pPr>
              <a:buFont typeface="Wingdings" panose="05000000000000000000" pitchFamily="2" charset="2"/>
              <a:buChar char="§"/>
            </a:pPr>
            <a:r>
              <a:rPr lang="en-US" sz="2400" dirty="0"/>
              <a:t>The slides can be downloaded from the box below titled “Files”.  Highlight the file and then click download.</a:t>
            </a:r>
          </a:p>
        </p:txBody>
      </p:sp>
    </p:spTree>
    <p:extLst>
      <p:ext uri="{BB962C8B-B14F-4D97-AF65-F5344CB8AC3E}">
        <p14:creationId xmlns:p14="http://schemas.microsoft.com/office/powerpoint/2010/main" val="31070674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Contacts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72222982"/>
              </p:ext>
            </p:extLst>
          </p:nvPr>
        </p:nvGraphicFramePr>
        <p:xfrm>
          <a:off x="822323" y="1898650"/>
          <a:ext cx="7608532" cy="3802902"/>
        </p:xfrm>
        <a:graphic>
          <a:graphicData uri="http://schemas.openxmlformats.org/drawingml/2006/table">
            <a:tbl>
              <a:tblPr firstRow="1" bandRow="1">
                <a:tableStyleId>{BDBED569-4797-4DF1-A0F4-6AAB3CD982D8}</a:tableStyleId>
              </a:tblPr>
              <a:tblGrid>
                <a:gridCol w="3804266">
                  <a:extLst>
                    <a:ext uri="{9D8B030D-6E8A-4147-A177-3AD203B41FA5}">
                      <a16:colId xmlns:a16="http://schemas.microsoft.com/office/drawing/2014/main" xmlns="" val="20000"/>
                    </a:ext>
                  </a:extLst>
                </a:gridCol>
                <a:gridCol w="3804266">
                  <a:extLst>
                    <a:ext uri="{9D8B030D-6E8A-4147-A177-3AD203B41FA5}">
                      <a16:colId xmlns:a16="http://schemas.microsoft.com/office/drawing/2014/main" xmlns="" val="20001"/>
                    </a:ext>
                  </a:extLst>
                </a:gridCol>
              </a:tblGrid>
              <a:tr h="1267634">
                <a:tc>
                  <a:txBody>
                    <a:bodyPr/>
                    <a:lstStyle/>
                    <a:p>
                      <a:r>
                        <a:rPr lang="en-US" dirty="0"/>
                        <a:t>Arkansas Hospital Association</a:t>
                      </a:r>
                    </a:p>
                    <a:p>
                      <a:pPr algn="ctr"/>
                      <a:r>
                        <a:rPr lang="en-US" b="0" dirty="0"/>
                        <a:t>Pam</a:t>
                      </a:r>
                      <a:r>
                        <a:rPr lang="en-US" b="0" baseline="0" dirty="0"/>
                        <a:t> Brown</a:t>
                      </a:r>
                    </a:p>
                    <a:p>
                      <a:pPr algn="ctr"/>
                      <a:r>
                        <a:rPr lang="en-US" b="0" baseline="0" dirty="0">
                          <a:hlinkClick r:id="rId2"/>
                        </a:rPr>
                        <a:t>pbrown@arkhospitals.org</a:t>
                      </a:r>
                      <a:r>
                        <a:rPr lang="en-US" b="0" baseline="0" dirty="0"/>
                        <a:t> </a:t>
                      </a:r>
                    </a:p>
                    <a:p>
                      <a:pPr algn="ctr"/>
                      <a:r>
                        <a:rPr lang="en-US" b="0" baseline="0" dirty="0"/>
                        <a:t>501-224-7878</a:t>
                      </a:r>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n-lt"/>
                          <a:ea typeface="+mn-ea"/>
                          <a:cs typeface="+mn-cs"/>
                        </a:rPr>
                        <a:t>Missouri Hospital Association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Alison Williams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hlinkClick r:id="rId3"/>
                        </a:rPr>
                        <a:t>awilliams@mhanet.com</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(573) 893-3700, ext. 1326</a:t>
                      </a:r>
                    </a:p>
                  </a:txBody>
                  <a:tcPr/>
                </a:tc>
                <a:extLst>
                  <a:ext uri="{0D108BD9-81ED-4DB2-BD59-A6C34878D82A}">
                    <a16:rowId xmlns:a16="http://schemas.microsoft.com/office/drawing/2014/main" xmlns="" val="10000"/>
                  </a:ext>
                </a:extLst>
              </a:tr>
              <a:tr h="12676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n-lt"/>
                          <a:ea typeface="+mn-ea"/>
                          <a:cs typeface="+mn-cs"/>
                        </a:rPr>
                        <a:t>Kansas Healthcare Collaborative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Michele Clark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hlinkClick r:id="rId4"/>
                        </a:rPr>
                        <a:t>mclark@khconline.org</a:t>
                      </a:r>
                      <a:r>
                        <a:rPr kumimoji="0" lang="en-US" sz="18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(785) 235-0763 x1321</a:t>
                      </a:r>
                    </a:p>
                  </a:txBody>
                  <a:tcPr>
                    <a:solidFill>
                      <a:schemeClr val="accent5">
                        <a:alpha val="1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n-lt"/>
                          <a:ea typeface="+mn-ea"/>
                          <a:cs typeface="+mn-cs"/>
                        </a:rPr>
                        <a:t>Oklahoma Hospital Association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Patrice Greenawalt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hlinkClick r:id="rId5"/>
                        </a:rPr>
                        <a:t>pgreenawalt@okoha.com</a:t>
                      </a:r>
                      <a:r>
                        <a:rPr kumimoji="0" lang="en-US" sz="18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(405) 427-9537</a:t>
                      </a:r>
                    </a:p>
                  </a:txBody>
                  <a:tcPr>
                    <a:solidFill>
                      <a:schemeClr val="accent5">
                        <a:alpha val="10000"/>
                      </a:schemeClr>
                    </a:solidFill>
                  </a:tcPr>
                </a:tc>
                <a:extLst>
                  <a:ext uri="{0D108BD9-81ED-4DB2-BD59-A6C34878D82A}">
                    <a16:rowId xmlns:a16="http://schemas.microsoft.com/office/drawing/2014/main" xmlns="" val="10001"/>
                  </a:ext>
                </a:extLst>
              </a:tr>
              <a:tr h="12676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n-lt"/>
                          <a:ea typeface="+mn-ea"/>
                          <a:cs typeface="+mn-cs"/>
                        </a:rPr>
                        <a:t>Louisiana Hospital Association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Michelle Smith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hlinkClick r:id="rId6"/>
                        </a:rPr>
                        <a:t>msmith@lhaonline.org</a:t>
                      </a:r>
                      <a:r>
                        <a:rPr kumimoji="0" lang="en-US" sz="18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(225)928-0026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n-lt"/>
                          <a:ea typeface="+mn-ea"/>
                          <a:cs typeface="+mn-cs"/>
                        </a:rPr>
                        <a:t>Texas Hospital Association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Karen Kendrick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hlinkClick r:id="rId7"/>
                        </a:rPr>
                        <a:t>kkendrick@tha.org</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(512)465-1091</a:t>
                      </a:r>
                    </a:p>
                  </a:txBody>
                  <a:tcPr/>
                </a:tc>
                <a:extLst>
                  <a:ext uri="{0D108BD9-81ED-4DB2-BD59-A6C34878D82A}">
                    <a16:rowId xmlns:a16="http://schemas.microsoft.com/office/drawing/2014/main" xmlns="" val="10002"/>
                  </a:ext>
                </a:extLst>
              </a:tr>
            </a:tbl>
          </a:graphicData>
        </a:graphic>
      </p:graphicFrame>
      <p:sp>
        <p:nvSpPr>
          <p:cNvPr id="4" name="Text Placeholder 12" title="South Central HIINergy Partners"/>
          <p:cNvSpPr txBox="1">
            <a:spLocks/>
          </p:cNvSpPr>
          <p:nvPr/>
        </p:nvSpPr>
        <p:spPr>
          <a:xfrm>
            <a:off x="1850065" y="6396038"/>
            <a:ext cx="5795335" cy="428872"/>
          </a:xfrm>
          <a:prstGeom prst="rect">
            <a:avLst/>
          </a:prstGeom>
        </p:spPr>
        <p:txBody>
          <a:bodyPr wrap="none" anchor="ctr" anchorCtr="1">
            <a:noAutofit/>
          </a:bodyPr>
          <a:lstStyle>
            <a:lvl1pPr marL="0" marR="0" indent="0" algn="ctr" defTabSz="914400" rtl="0" eaLnBrk="1" fontAlgn="auto" latinLnBrk="0" hangingPunct="1">
              <a:lnSpc>
                <a:spcPct val="90000"/>
              </a:lnSpc>
              <a:spcBef>
                <a:spcPts val="1200"/>
              </a:spcBef>
              <a:spcAft>
                <a:spcPts val="200"/>
              </a:spcAft>
              <a:buClr>
                <a:schemeClr val="accent1"/>
              </a:buClr>
              <a:buSzPct val="100000"/>
              <a:buFontTx/>
              <a:buNone/>
              <a:tabLst/>
              <a:defRPr sz="2800" b="0" kern="1200">
                <a:solidFill>
                  <a:schemeClr val="tx1">
                    <a:lumMod val="75000"/>
                    <a:lumOff val="25000"/>
                  </a:schemeClr>
                </a:solidFill>
                <a:latin typeface="Franklin Gothic Book" panose="020B0503020102020204" pitchFamily="34" charset="0"/>
                <a:ea typeface="+mn-ea"/>
                <a:cs typeface="+mn-cs"/>
              </a:defRPr>
            </a:lvl1pPr>
            <a:lvl2pPr marL="509588" indent="-309563" algn="l" defTabSz="914400" rtl="0" eaLnBrk="1" latinLnBrk="0" hangingPunct="1">
              <a:lnSpc>
                <a:spcPct val="100000"/>
              </a:lnSpc>
              <a:spcBef>
                <a:spcPts val="200"/>
              </a:spcBef>
              <a:spcAft>
                <a:spcPts val="400"/>
              </a:spcAft>
              <a:buClr>
                <a:schemeClr val="accent6">
                  <a:lumMod val="75000"/>
                </a:schemeClr>
              </a:buClr>
              <a:buSzPct val="110000"/>
              <a:buFont typeface="Wingdings" panose="05000000000000000000" pitchFamily="2" charset="2"/>
              <a:buChar char="l"/>
              <a:defRPr sz="2400" kern="1200">
                <a:solidFill>
                  <a:schemeClr val="tx1">
                    <a:lumMod val="75000"/>
                    <a:lumOff val="25000"/>
                  </a:schemeClr>
                </a:solidFill>
                <a:latin typeface="Franklin Gothic Demi" panose="020B0703020102020204" pitchFamily="34" charset="0"/>
                <a:ea typeface="+mn-ea"/>
                <a:cs typeface="+mn-cs"/>
              </a:defRPr>
            </a:lvl2pPr>
            <a:lvl3pPr marL="744538" indent="-234950" algn="l" defTabSz="914400" rtl="0" eaLnBrk="1" latinLnBrk="0" hangingPunct="1">
              <a:lnSpc>
                <a:spcPct val="90000"/>
              </a:lnSpc>
              <a:spcBef>
                <a:spcPts val="200"/>
              </a:spcBef>
              <a:spcAft>
                <a:spcPts val="400"/>
              </a:spcAft>
              <a:buClr>
                <a:schemeClr val="accent2">
                  <a:lumMod val="75000"/>
                </a:schemeClr>
              </a:buClr>
              <a:buSzPct val="110000"/>
              <a:buFont typeface="Franklin Gothic Medium Cond" panose="020B0606030402020204" pitchFamily="34" charset="0"/>
              <a:buChar char="►"/>
              <a:defRPr sz="2000" kern="1200">
                <a:solidFill>
                  <a:srgbClr val="002060"/>
                </a:solidFill>
                <a:latin typeface="Franklin Gothic Book" panose="020B0503020102020204" pitchFamily="34" charset="0"/>
                <a:ea typeface="+mn-ea"/>
                <a:cs typeface="+mn-cs"/>
              </a:defRPr>
            </a:lvl3pPr>
            <a:lvl4pPr marL="1031875" indent="-234950" algn="l" defTabSz="914400" rtl="0" eaLnBrk="1" latinLnBrk="0" hangingPunct="1">
              <a:lnSpc>
                <a:spcPct val="90000"/>
              </a:lnSpc>
              <a:spcBef>
                <a:spcPts val="200"/>
              </a:spcBef>
              <a:spcAft>
                <a:spcPts val="400"/>
              </a:spcAft>
              <a:buClr>
                <a:srgbClr val="002060"/>
              </a:buClr>
              <a:buSzPct val="120000"/>
              <a:buFont typeface="Wingdings" panose="05000000000000000000" pitchFamily="2" charset="2"/>
              <a:buChar char="§"/>
              <a:defRPr sz="1600" kern="1200">
                <a:solidFill>
                  <a:schemeClr val="accent2">
                    <a:lumMod val="75000"/>
                  </a:schemeClr>
                </a:solidFill>
                <a:latin typeface="Franklin Gothic Book" panose="020B0503020102020204" pitchFamily="34" charset="0"/>
                <a:ea typeface="+mn-ea"/>
                <a:cs typeface="+mn-cs"/>
              </a:defRPr>
            </a:lvl4pPr>
            <a:lvl5pPr marL="1254125" indent="-222250" algn="l" defTabSz="914400" rtl="0" eaLnBrk="1" latinLnBrk="0" hangingPunct="1">
              <a:lnSpc>
                <a:spcPct val="90000"/>
              </a:lnSpc>
              <a:spcBef>
                <a:spcPts val="200"/>
              </a:spcBef>
              <a:spcAft>
                <a:spcPts val="400"/>
              </a:spcAft>
              <a:buClrTx/>
              <a:buFont typeface="Courier New" panose="02070309020205020404" pitchFamily="49" charset="0"/>
              <a:buChar char="o"/>
              <a:defRPr sz="1600" kern="1200">
                <a:solidFill>
                  <a:schemeClr val="tx1"/>
                </a:solidFill>
                <a:latin typeface="Franklin Gothic Book" panose="020B05030201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indent="-91440" algn="l">
              <a:buFont typeface="Calibri" panose="020F0502020204030204" pitchFamily="34" charset="0"/>
              <a:buChar char=" "/>
            </a:pPr>
            <a:r>
              <a:rPr lang="en-US" b="1" dirty="0">
                <a:solidFill>
                  <a:schemeClr val="accent4">
                    <a:lumMod val="20000"/>
                    <a:lumOff val="80000"/>
                  </a:schemeClr>
                </a:solidFill>
              </a:rPr>
              <a:t>South Central </a:t>
            </a:r>
            <a:r>
              <a:rPr lang="en-US" b="1" dirty="0" err="1">
                <a:solidFill>
                  <a:schemeClr val="accent2"/>
                </a:solidFill>
              </a:rPr>
              <a:t>HIIN</a:t>
            </a:r>
            <a:r>
              <a:rPr lang="en-US" b="1" dirty="0" err="1">
                <a:solidFill>
                  <a:schemeClr val="accent4">
                    <a:lumMod val="20000"/>
                    <a:lumOff val="80000"/>
                  </a:schemeClr>
                </a:solidFill>
              </a:rPr>
              <a:t>ergy</a:t>
            </a:r>
            <a:r>
              <a:rPr lang="en-US" b="1" dirty="0">
                <a:solidFill>
                  <a:schemeClr val="accent4">
                    <a:lumMod val="20000"/>
                    <a:lumOff val="80000"/>
                  </a:schemeClr>
                </a:solidFill>
              </a:rPr>
              <a:t> Partners</a:t>
            </a:r>
          </a:p>
        </p:txBody>
      </p:sp>
      <p:sp>
        <p:nvSpPr>
          <p:cNvPr id="5" name="Date Placeholder 3"/>
          <p:cNvSpPr>
            <a:spLocks noGrp="1"/>
          </p:cNvSpPr>
          <p:nvPr>
            <p:ph type="dt" sz="half" idx="4294967295"/>
          </p:nvPr>
        </p:nvSpPr>
        <p:spPr>
          <a:xfrm>
            <a:off x="136699" y="6395917"/>
            <a:ext cx="1500715" cy="428993"/>
          </a:xfrm>
          <a:prstGeom prst="rect">
            <a:avLst/>
          </a:prstGeom>
        </p:spPr>
        <p:txBody>
          <a:bodyPr vert="horz" lIns="91440" tIns="45720" rIns="91440" bIns="45720" rtlCol="0" anchor="ctr"/>
          <a:lstStyle>
            <a:lvl1pPr algn="l">
              <a:defRPr sz="1200">
                <a:solidFill>
                  <a:schemeClr val="bg1"/>
                </a:solidFill>
              </a:defRPr>
            </a:lvl1pPr>
          </a:lstStyle>
          <a:p>
            <a:r>
              <a:rPr lang="en-US" dirty="0"/>
              <a:t>January 25, 2017</a:t>
            </a:r>
          </a:p>
        </p:txBody>
      </p:sp>
      <p:sp>
        <p:nvSpPr>
          <p:cNvPr id="6" name="Slide Number Placeholder 5"/>
          <p:cNvSpPr>
            <a:spLocks noGrp="1"/>
          </p:cNvSpPr>
          <p:nvPr>
            <p:ph type="sldNum" sz="quarter" idx="4294967295"/>
          </p:nvPr>
        </p:nvSpPr>
        <p:spPr>
          <a:xfrm>
            <a:off x="7874750" y="6459785"/>
            <a:ext cx="984019" cy="365125"/>
          </a:xfrm>
          <a:prstGeom prst="rect">
            <a:avLst/>
          </a:prstGeom>
        </p:spPr>
        <p:txBody>
          <a:bodyPr vert="horz" lIns="91440" tIns="45720" rIns="91440" bIns="45720" rtlCol="0" anchor="ctr"/>
          <a:lstStyle>
            <a:lvl1pPr algn="r">
              <a:defRPr sz="1200">
                <a:solidFill>
                  <a:schemeClr val="bg1"/>
                </a:solidFill>
              </a:defRPr>
            </a:lvl1pPr>
          </a:lstStyle>
          <a:p>
            <a:fld id="{A95CE787-6569-4F8A-A85C-49DC24C7901D}" type="slidenum">
              <a:rPr lang="en-US" smtClean="0"/>
              <a:t>40</a:t>
            </a:fld>
            <a:endParaRPr lang="en-US" dirty="0"/>
          </a:p>
        </p:txBody>
      </p:sp>
    </p:spTree>
    <p:extLst>
      <p:ext uri="{BB962C8B-B14F-4D97-AF65-F5344CB8AC3E}">
        <p14:creationId xmlns:p14="http://schemas.microsoft.com/office/powerpoint/2010/main" val="2411521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2960" y="286604"/>
            <a:ext cx="7654066" cy="1359315"/>
          </a:xfrm>
        </p:spPr>
        <p:txBody>
          <a:bodyPr>
            <a:normAutofit/>
          </a:bodyPr>
          <a:lstStyle/>
          <a:p>
            <a:r>
              <a:rPr lang="en-US" dirty="0"/>
              <a:t>Purpose</a:t>
            </a:r>
          </a:p>
        </p:txBody>
      </p:sp>
      <p:sp>
        <p:nvSpPr>
          <p:cNvPr id="7" name="Content Placeholder 6"/>
          <p:cNvSpPr>
            <a:spLocks noGrp="1"/>
          </p:cNvSpPr>
          <p:nvPr>
            <p:ph idx="1"/>
          </p:nvPr>
        </p:nvSpPr>
        <p:spPr>
          <a:xfrm>
            <a:off x="822960" y="1898896"/>
            <a:ext cx="7543800" cy="3393866"/>
          </a:xfrm>
        </p:spPr>
        <p:txBody>
          <a:bodyPr>
            <a:normAutofit/>
          </a:bodyPr>
          <a:lstStyle/>
          <a:p>
            <a:r>
              <a:rPr lang="en-US" b="1" dirty="0">
                <a:latin typeface="+mn-lt"/>
              </a:rPr>
              <a:t>The South Central </a:t>
            </a:r>
            <a:r>
              <a:rPr lang="en-US" b="1" dirty="0" err="1">
                <a:latin typeface="+mn-lt"/>
              </a:rPr>
              <a:t>HIINergy</a:t>
            </a:r>
            <a:r>
              <a:rPr lang="en-US" b="1" dirty="0">
                <a:latin typeface="+mn-lt"/>
              </a:rPr>
              <a:t> Partners is a group of six geographically proximal state hospital associations (SHA) that have partnered together to create synergy and an enriched virtual learning experience for participating HIIN hospitals as we work together with shared aims in achieving a 20% reduction in all-cause harms and a 12% reduction in all-cause readmissions.</a:t>
            </a:r>
            <a:endParaRPr lang="en-US" dirty="0">
              <a:latin typeface="+mn-lt"/>
            </a:endParaRPr>
          </a:p>
        </p:txBody>
      </p:sp>
      <p:sp>
        <p:nvSpPr>
          <p:cNvPr id="9" name="Date Placeholder 3"/>
          <p:cNvSpPr>
            <a:spLocks noGrp="1"/>
          </p:cNvSpPr>
          <p:nvPr>
            <p:ph type="dt" sz="half" idx="4294967295"/>
          </p:nvPr>
        </p:nvSpPr>
        <p:spPr>
          <a:xfrm>
            <a:off x="136699" y="6395917"/>
            <a:ext cx="1500715" cy="428993"/>
          </a:xfrm>
          <a:prstGeom prst="rect">
            <a:avLst/>
          </a:prstGeom>
        </p:spPr>
        <p:txBody>
          <a:bodyPr vert="horz" lIns="91440" tIns="45720" rIns="91440" bIns="45720" rtlCol="0" anchor="ctr"/>
          <a:lstStyle>
            <a:lvl1pPr algn="l">
              <a:defRPr sz="1200">
                <a:solidFill>
                  <a:schemeClr val="bg1"/>
                </a:solidFill>
              </a:defRPr>
            </a:lvl1pPr>
          </a:lstStyle>
          <a:p>
            <a:r>
              <a:rPr lang="en-US" dirty="0"/>
              <a:t>January 25, 2017</a:t>
            </a:r>
          </a:p>
        </p:txBody>
      </p:sp>
      <p:sp>
        <p:nvSpPr>
          <p:cNvPr id="10" name="Footer Placeholder 4" title="South Central HIINergy Partners"/>
          <p:cNvSpPr>
            <a:spLocks noGrp="1"/>
          </p:cNvSpPr>
          <p:nvPr>
            <p:ph type="ftr" sz="quarter" idx="4294967295"/>
          </p:nvPr>
        </p:nvSpPr>
        <p:spPr>
          <a:xfrm>
            <a:off x="1796902" y="6347636"/>
            <a:ext cx="5932968" cy="510363"/>
          </a:xfrm>
          <a:prstGeom prst="rect">
            <a:avLst/>
          </a:prstGeom>
        </p:spPr>
        <p:txBody>
          <a:bodyPr vert="horz" lIns="91440" tIns="45720" rIns="91440" bIns="45720" rtlCol="0" anchor="ctr"/>
          <a:lstStyle>
            <a:lvl1pPr algn="ctr">
              <a:defRPr sz="2400" cap="none" baseline="0">
                <a:solidFill>
                  <a:schemeClr val="bg1"/>
                </a:solidFill>
                <a:latin typeface="Franklin Gothic Medium" panose="020B0603020102020204" pitchFamily="34" charset="0"/>
              </a:defRPr>
            </a:lvl1pPr>
          </a:lstStyle>
          <a:p>
            <a:r>
              <a:rPr lang="en-US" b="1" dirty="0">
                <a:solidFill>
                  <a:schemeClr val="accent4">
                    <a:lumMod val="20000"/>
                    <a:lumOff val="80000"/>
                  </a:schemeClr>
                </a:solidFill>
              </a:rPr>
              <a:t>South Central </a:t>
            </a:r>
            <a:r>
              <a:rPr lang="en-US" b="1" dirty="0" err="1">
                <a:solidFill>
                  <a:schemeClr val="accent2"/>
                </a:solidFill>
              </a:rPr>
              <a:t>HIIN</a:t>
            </a:r>
            <a:r>
              <a:rPr lang="en-US" b="1" dirty="0" err="1">
                <a:solidFill>
                  <a:schemeClr val="accent4">
                    <a:lumMod val="20000"/>
                    <a:lumOff val="80000"/>
                  </a:schemeClr>
                </a:solidFill>
              </a:rPr>
              <a:t>ergy</a:t>
            </a:r>
            <a:r>
              <a:rPr lang="en-US" b="1" dirty="0">
                <a:solidFill>
                  <a:schemeClr val="accent4">
                    <a:lumMod val="20000"/>
                    <a:lumOff val="80000"/>
                  </a:schemeClr>
                </a:solidFill>
              </a:rPr>
              <a:t> Partners</a:t>
            </a:r>
          </a:p>
        </p:txBody>
      </p:sp>
      <p:sp>
        <p:nvSpPr>
          <p:cNvPr id="11" name="Slide Number Placeholder 5"/>
          <p:cNvSpPr>
            <a:spLocks noGrp="1"/>
          </p:cNvSpPr>
          <p:nvPr>
            <p:ph type="sldNum" sz="quarter" idx="4294967295"/>
          </p:nvPr>
        </p:nvSpPr>
        <p:spPr>
          <a:xfrm>
            <a:off x="7874750" y="6459785"/>
            <a:ext cx="984019" cy="365125"/>
          </a:xfrm>
          <a:prstGeom prst="rect">
            <a:avLst/>
          </a:prstGeom>
        </p:spPr>
        <p:txBody>
          <a:bodyPr vert="horz" lIns="91440" tIns="45720" rIns="91440" bIns="45720" rtlCol="0" anchor="ctr"/>
          <a:lstStyle>
            <a:lvl1pPr algn="r">
              <a:defRPr sz="1200">
                <a:solidFill>
                  <a:schemeClr val="bg1"/>
                </a:solidFill>
              </a:defRPr>
            </a:lvl1pPr>
          </a:lstStyle>
          <a:p>
            <a:fld id="{4FAB73BC-B049-4115-A692-8D63A059BFB8}" type="slidenum">
              <a:rPr lang="en-US" smtClean="0"/>
              <a:pPr/>
              <a:t>5</a:t>
            </a:fld>
            <a:endParaRPr lang="en-US" dirty="0"/>
          </a:p>
        </p:txBody>
      </p:sp>
    </p:spTree>
    <p:extLst>
      <p:ext uri="{BB962C8B-B14F-4D97-AF65-F5344CB8AC3E}">
        <p14:creationId xmlns:p14="http://schemas.microsoft.com/office/powerpoint/2010/main" val="3003559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87056" y="491001"/>
            <a:ext cx="7543800" cy="1080588"/>
          </a:xfrm>
        </p:spPr>
        <p:txBody>
          <a:bodyPr>
            <a:normAutofit/>
          </a:bodyPr>
          <a:lstStyle/>
          <a:p>
            <a:r>
              <a:rPr lang="en-US" dirty="0"/>
              <a:t>Creating </a:t>
            </a:r>
            <a:r>
              <a:rPr lang="en-US" dirty="0" err="1"/>
              <a:t>HIINergy</a:t>
            </a:r>
            <a:r>
              <a:rPr lang="en-US" dirty="0"/>
              <a:t> together!</a:t>
            </a:r>
          </a:p>
        </p:txBody>
      </p:sp>
      <p:sp>
        <p:nvSpPr>
          <p:cNvPr id="9" name="Date Placeholder 3"/>
          <p:cNvSpPr>
            <a:spLocks noGrp="1"/>
          </p:cNvSpPr>
          <p:nvPr>
            <p:ph type="dt" sz="half" idx="4294967295"/>
          </p:nvPr>
        </p:nvSpPr>
        <p:spPr>
          <a:xfrm>
            <a:off x="136699" y="6395917"/>
            <a:ext cx="1500715" cy="428993"/>
          </a:xfrm>
          <a:prstGeom prst="rect">
            <a:avLst/>
          </a:prstGeom>
        </p:spPr>
        <p:txBody>
          <a:bodyPr vert="horz" lIns="91440" tIns="45720" rIns="91440" bIns="45720" rtlCol="0" anchor="ctr"/>
          <a:lstStyle>
            <a:lvl1pPr algn="l">
              <a:defRPr sz="1200">
                <a:solidFill>
                  <a:schemeClr val="bg1"/>
                </a:solidFill>
              </a:defRPr>
            </a:lvl1pPr>
          </a:lstStyle>
          <a:p>
            <a:r>
              <a:rPr lang="en-US" dirty="0"/>
              <a:t>January 25, 2017</a:t>
            </a:r>
          </a:p>
        </p:txBody>
      </p:sp>
      <p:sp>
        <p:nvSpPr>
          <p:cNvPr id="10" name="Footer Placeholder 4" title="South Central HIINergy Partners"/>
          <p:cNvSpPr>
            <a:spLocks noGrp="1"/>
          </p:cNvSpPr>
          <p:nvPr>
            <p:ph type="ftr" sz="quarter" idx="4294967295"/>
          </p:nvPr>
        </p:nvSpPr>
        <p:spPr>
          <a:xfrm>
            <a:off x="1796902" y="6347636"/>
            <a:ext cx="5932968" cy="510363"/>
          </a:xfrm>
          <a:prstGeom prst="rect">
            <a:avLst/>
          </a:prstGeom>
        </p:spPr>
        <p:txBody>
          <a:bodyPr vert="horz" lIns="91440" tIns="45720" rIns="91440" bIns="45720" rtlCol="0" anchor="ctr"/>
          <a:lstStyle>
            <a:lvl1pPr algn="ctr">
              <a:defRPr sz="2400" cap="none" baseline="0">
                <a:solidFill>
                  <a:schemeClr val="bg1"/>
                </a:solidFill>
                <a:latin typeface="Franklin Gothic Medium" panose="020B0603020102020204" pitchFamily="34" charset="0"/>
              </a:defRPr>
            </a:lvl1pPr>
          </a:lstStyle>
          <a:p>
            <a:r>
              <a:rPr lang="en-US" b="1" dirty="0">
                <a:solidFill>
                  <a:schemeClr val="accent4">
                    <a:lumMod val="20000"/>
                    <a:lumOff val="80000"/>
                  </a:schemeClr>
                </a:solidFill>
              </a:rPr>
              <a:t>South Central </a:t>
            </a:r>
            <a:r>
              <a:rPr lang="en-US" b="1" dirty="0" err="1">
                <a:solidFill>
                  <a:schemeClr val="accent2"/>
                </a:solidFill>
              </a:rPr>
              <a:t>HIIN</a:t>
            </a:r>
            <a:r>
              <a:rPr lang="en-US" b="1" dirty="0" err="1">
                <a:solidFill>
                  <a:schemeClr val="accent4">
                    <a:lumMod val="20000"/>
                    <a:lumOff val="80000"/>
                  </a:schemeClr>
                </a:solidFill>
              </a:rPr>
              <a:t>ergy</a:t>
            </a:r>
            <a:r>
              <a:rPr lang="en-US" b="1" dirty="0">
                <a:solidFill>
                  <a:schemeClr val="accent4">
                    <a:lumMod val="20000"/>
                    <a:lumOff val="80000"/>
                  </a:schemeClr>
                </a:solidFill>
              </a:rPr>
              <a:t> Partners</a:t>
            </a:r>
          </a:p>
        </p:txBody>
      </p:sp>
      <p:sp>
        <p:nvSpPr>
          <p:cNvPr id="11" name="Slide Number Placeholder 5"/>
          <p:cNvSpPr>
            <a:spLocks noGrp="1"/>
          </p:cNvSpPr>
          <p:nvPr>
            <p:ph type="sldNum" sz="quarter" idx="4294967295"/>
          </p:nvPr>
        </p:nvSpPr>
        <p:spPr>
          <a:xfrm>
            <a:off x="7874750" y="6459785"/>
            <a:ext cx="984019" cy="365125"/>
          </a:xfrm>
          <a:prstGeom prst="rect">
            <a:avLst/>
          </a:prstGeom>
        </p:spPr>
        <p:txBody>
          <a:bodyPr vert="horz" lIns="91440" tIns="45720" rIns="91440" bIns="45720" rtlCol="0" anchor="ctr"/>
          <a:lstStyle>
            <a:lvl1pPr algn="r">
              <a:defRPr sz="1200">
                <a:solidFill>
                  <a:schemeClr val="bg1"/>
                </a:solidFill>
              </a:defRPr>
            </a:lvl1pPr>
          </a:lstStyle>
          <a:p>
            <a:fld id="{4FAB73BC-B049-4115-A692-8D63A059BFB8}" type="slidenum">
              <a:rPr lang="en-US" smtClean="0"/>
              <a:pPr/>
              <a:t>6</a:t>
            </a:fld>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84208929"/>
              </p:ext>
            </p:extLst>
          </p:nvPr>
        </p:nvGraphicFramePr>
        <p:xfrm>
          <a:off x="2220819" y="1952438"/>
          <a:ext cx="4309073" cy="3230880"/>
        </p:xfrm>
        <a:graphic>
          <a:graphicData uri="http://schemas.openxmlformats.org/drawingml/2006/table">
            <a:tbl>
              <a:tblPr firstRow="1" bandRow="1">
                <a:tableStyleId>{5C22544A-7EE6-4342-B048-85BDC9FD1C3A}</a:tableStyleId>
              </a:tblPr>
              <a:tblGrid>
                <a:gridCol w="1974663">
                  <a:extLst>
                    <a:ext uri="{9D8B030D-6E8A-4147-A177-3AD203B41FA5}">
                      <a16:colId xmlns:a16="http://schemas.microsoft.com/office/drawing/2014/main" xmlns="" val="20000"/>
                    </a:ext>
                  </a:extLst>
                </a:gridCol>
                <a:gridCol w="2334410">
                  <a:extLst>
                    <a:ext uri="{9D8B030D-6E8A-4147-A177-3AD203B41FA5}">
                      <a16:colId xmlns:a16="http://schemas.microsoft.com/office/drawing/2014/main" xmlns="" val="20001"/>
                    </a:ext>
                  </a:extLst>
                </a:gridCol>
              </a:tblGrid>
              <a:tr h="370840">
                <a:tc>
                  <a:txBody>
                    <a:bodyPr/>
                    <a:lstStyle/>
                    <a:p>
                      <a:r>
                        <a:rPr lang="en-US" dirty="0"/>
                        <a:t>State</a:t>
                      </a:r>
                    </a:p>
                  </a:txBody>
                  <a:tcPr/>
                </a:tc>
                <a:tc>
                  <a:txBody>
                    <a:bodyPr/>
                    <a:lstStyle/>
                    <a:p>
                      <a:pPr algn="ctr"/>
                      <a:r>
                        <a:rPr lang="en-US" dirty="0"/>
                        <a:t>Number of Hospitals in HIIN</a:t>
                      </a:r>
                    </a:p>
                  </a:txBody>
                  <a:tcPr/>
                </a:tc>
                <a:extLst>
                  <a:ext uri="{0D108BD9-81ED-4DB2-BD59-A6C34878D82A}">
                    <a16:rowId xmlns:a16="http://schemas.microsoft.com/office/drawing/2014/main" xmlns="" val="10000"/>
                  </a:ext>
                </a:extLst>
              </a:tr>
              <a:tr h="370840">
                <a:tc>
                  <a:txBody>
                    <a:bodyPr/>
                    <a:lstStyle/>
                    <a:p>
                      <a:r>
                        <a:rPr lang="en-US" dirty="0"/>
                        <a:t>Arkansas</a:t>
                      </a:r>
                    </a:p>
                  </a:txBody>
                  <a:tcPr/>
                </a:tc>
                <a:tc>
                  <a:txBody>
                    <a:bodyPr/>
                    <a:lstStyle/>
                    <a:p>
                      <a:pPr algn="ctr"/>
                      <a:r>
                        <a:rPr lang="en-US" dirty="0"/>
                        <a:t>53</a:t>
                      </a:r>
                    </a:p>
                  </a:txBody>
                  <a:tcPr/>
                </a:tc>
                <a:extLst>
                  <a:ext uri="{0D108BD9-81ED-4DB2-BD59-A6C34878D82A}">
                    <a16:rowId xmlns:a16="http://schemas.microsoft.com/office/drawing/2014/main" xmlns="" val="10001"/>
                  </a:ext>
                </a:extLst>
              </a:tr>
              <a:tr h="370840">
                <a:tc>
                  <a:txBody>
                    <a:bodyPr/>
                    <a:lstStyle/>
                    <a:p>
                      <a:r>
                        <a:rPr lang="en-US" dirty="0"/>
                        <a:t>Kansas</a:t>
                      </a:r>
                    </a:p>
                  </a:txBody>
                  <a:tcPr/>
                </a:tc>
                <a:tc>
                  <a:txBody>
                    <a:bodyPr/>
                    <a:lstStyle/>
                    <a:p>
                      <a:pPr algn="ctr"/>
                      <a:r>
                        <a:rPr lang="en-US" dirty="0"/>
                        <a:t>113</a:t>
                      </a:r>
                    </a:p>
                  </a:txBody>
                  <a:tcPr/>
                </a:tc>
                <a:extLst>
                  <a:ext uri="{0D108BD9-81ED-4DB2-BD59-A6C34878D82A}">
                    <a16:rowId xmlns:a16="http://schemas.microsoft.com/office/drawing/2014/main" xmlns="" val="10002"/>
                  </a:ext>
                </a:extLst>
              </a:tr>
              <a:tr h="332546">
                <a:tc>
                  <a:txBody>
                    <a:bodyPr/>
                    <a:lstStyle/>
                    <a:p>
                      <a:r>
                        <a:rPr lang="en-US" dirty="0"/>
                        <a:t>Louisiana</a:t>
                      </a:r>
                    </a:p>
                  </a:txBody>
                  <a:tcPr/>
                </a:tc>
                <a:tc>
                  <a:txBody>
                    <a:bodyPr/>
                    <a:lstStyle/>
                    <a:p>
                      <a:pPr algn="ctr"/>
                      <a:r>
                        <a:rPr lang="en-US" dirty="0"/>
                        <a:t>95</a:t>
                      </a:r>
                    </a:p>
                  </a:txBody>
                  <a:tcPr/>
                </a:tc>
                <a:extLst>
                  <a:ext uri="{0D108BD9-81ED-4DB2-BD59-A6C34878D82A}">
                    <a16:rowId xmlns:a16="http://schemas.microsoft.com/office/drawing/2014/main" xmlns="" val="10003"/>
                  </a:ext>
                </a:extLst>
              </a:tr>
              <a:tr h="370840">
                <a:tc>
                  <a:txBody>
                    <a:bodyPr/>
                    <a:lstStyle/>
                    <a:p>
                      <a:r>
                        <a:rPr lang="en-US" dirty="0"/>
                        <a:t>Missouri</a:t>
                      </a:r>
                    </a:p>
                  </a:txBody>
                  <a:tcPr/>
                </a:tc>
                <a:tc>
                  <a:txBody>
                    <a:bodyPr/>
                    <a:lstStyle/>
                    <a:p>
                      <a:pPr algn="ctr"/>
                      <a:r>
                        <a:rPr lang="en-US" dirty="0"/>
                        <a:t>74</a:t>
                      </a:r>
                    </a:p>
                  </a:txBody>
                  <a:tcPr/>
                </a:tc>
                <a:extLst>
                  <a:ext uri="{0D108BD9-81ED-4DB2-BD59-A6C34878D82A}">
                    <a16:rowId xmlns:a16="http://schemas.microsoft.com/office/drawing/2014/main" xmlns="" val="10004"/>
                  </a:ext>
                </a:extLst>
              </a:tr>
              <a:tr h="370840">
                <a:tc>
                  <a:txBody>
                    <a:bodyPr/>
                    <a:lstStyle/>
                    <a:p>
                      <a:r>
                        <a:rPr lang="en-US" dirty="0"/>
                        <a:t>Oklahoma</a:t>
                      </a:r>
                    </a:p>
                  </a:txBody>
                  <a:tcPr/>
                </a:tc>
                <a:tc>
                  <a:txBody>
                    <a:bodyPr/>
                    <a:lstStyle/>
                    <a:p>
                      <a:pPr algn="ctr"/>
                      <a:r>
                        <a:rPr lang="en-US" dirty="0"/>
                        <a:t>48</a:t>
                      </a:r>
                    </a:p>
                  </a:txBody>
                  <a:tcPr/>
                </a:tc>
                <a:extLst>
                  <a:ext uri="{0D108BD9-81ED-4DB2-BD59-A6C34878D82A}">
                    <a16:rowId xmlns:a16="http://schemas.microsoft.com/office/drawing/2014/main" xmlns="" val="10005"/>
                  </a:ext>
                </a:extLst>
              </a:tr>
              <a:tr h="370840">
                <a:tc>
                  <a:txBody>
                    <a:bodyPr/>
                    <a:lstStyle/>
                    <a:p>
                      <a:r>
                        <a:rPr lang="en-US" dirty="0"/>
                        <a:t>Texas</a:t>
                      </a:r>
                    </a:p>
                  </a:txBody>
                  <a:tcPr>
                    <a:lnB w="12700" cap="flat" cmpd="sng" algn="ctr">
                      <a:solidFill>
                        <a:schemeClr val="tx1"/>
                      </a:solidFill>
                      <a:prstDash val="solid"/>
                      <a:round/>
                      <a:headEnd type="none" w="med" len="med"/>
                      <a:tailEnd type="none" w="med" len="med"/>
                    </a:lnB>
                  </a:tcPr>
                </a:tc>
                <a:tc>
                  <a:txBody>
                    <a:bodyPr/>
                    <a:lstStyle/>
                    <a:p>
                      <a:pPr algn="ctr"/>
                      <a:r>
                        <a:rPr lang="en-US" dirty="0"/>
                        <a:t>115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70840">
                <a:tc>
                  <a:txBody>
                    <a:bodyPr/>
                    <a:lstStyle/>
                    <a:p>
                      <a:r>
                        <a:rPr lang="en-US" dirty="0"/>
                        <a:t>TOTAL</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b="1" dirty="0"/>
                        <a:t>498</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091385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94359"/>
            <a:ext cx="2400300" cy="2170356"/>
          </a:xfrm>
        </p:spPr>
        <p:txBody>
          <a:bodyPr/>
          <a:lstStyle/>
          <a:p>
            <a:r>
              <a:rPr lang="en-US" dirty="0"/>
              <a:t>Let’s hear from you</a:t>
            </a:r>
          </a:p>
        </p:txBody>
      </p:sp>
      <p:sp>
        <p:nvSpPr>
          <p:cNvPr id="3" name="Content Placeholder 2"/>
          <p:cNvSpPr>
            <a:spLocks noGrp="1"/>
          </p:cNvSpPr>
          <p:nvPr>
            <p:ph idx="1"/>
          </p:nvPr>
        </p:nvSpPr>
        <p:spPr>
          <a:xfrm>
            <a:off x="3399416" y="594359"/>
            <a:ext cx="5637008" cy="5677349"/>
          </a:xfrm>
        </p:spPr>
        <p:txBody>
          <a:bodyPr>
            <a:normAutofit/>
          </a:bodyPr>
          <a:lstStyle/>
          <a:p>
            <a:pPr marL="0" indent="0">
              <a:spcBef>
                <a:spcPts val="0"/>
              </a:spcBef>
              <a:spcAft>
                <a:spcPts val="1200"/>
              </a:spcAft>
              <a:buNone/>
            </a:pPr>
            <a:r>
              <a:rPr lang="en-US" sz="3200" b="1" dirty="0">
                <a:solidFill>
                  <a:srgbClr val="003F87"/>
                </a:solidFill>
              </a:rPr>
              <a:t>We are glad you have joined us.  Which is your state?</a:t>
            </a:r>
          </a:p>
          <a:p>
            <a:pPr>
              <a:spcBef>
                <a:spcPts val="0"/>
              </a:spcBef>
              <a:spcAft>
                <a:spcPts val="1200"/>
              </a:spcAft>
              <a:buFont typeface="Courier New" panose="02070309020205020404" pitchFamily="49" charset="0"/>
              <a:buChar char="o"/>
            </a:pPr>
            <a:r>
              <a:rPr lang="en-US" sz="3200" b="1" dirty="0">
                <a:solidFill>
                  <a:srgbClr val="003F87"/>
                </a:solidFill>
              </a:rPr>
              <a:t> Arkansas</a:t>
            </a:r>
          </a:p>
          <a:p>
            <a:pPr>
              <a:spcBef>
                <a:spcPts val="0"/>
              </a:spcBef>
              <a:spcAft>
                <a:spcPts val="1200"/>
              </a:spcAft>
              <a:buFont typeface="Courier New" panose="02070309020205020404" pitchFamily="49" charset="0"/>
              <a:buChar char="o"/>
            </a:pPr>
            <a:r>
              <a:rPr lang="en-US" sz="3200" b="1" dirty="0">
                <a:solidFill>
                  <a:srgbClr val="003F87"/>
                </a:solidFill>
              </a:rPr>
              <a:t> Kansas</a:t>
            </a:r>
          </a:p>
          <a:p>
            <a:pPr>
              <a:spcBef>
                <a:spcPts val="0"/>
              </a:spcBef>
              <a:spcAft>
                <a:spcPts val="1200"/>
              </a:spcAft>
              <a:buFont typeface="Courier New" panose="02070309020205020404" pitchFamily="49" charset="0"/>
              <a:buChar char="o"/>
            </a:pPr>
            <a:r>
              <a:rPr lang="en-US" sz="3200" b="1" dirty="0">
                <a:solidFill>
                  <a:srgbClr val="003F87"/>
                </a:solidFill>
              </a:rPr>
              <a:t> Louisiana</a:t>
            </a:r>
          </a:p>
          <a:p>
            <a:pPr>
              <a:spcBef>
                <a:spcPts val="0"/>
              </a:spcBef>
              <a:spcAft>
                <a:spcPts val="1200"/>
              </a:spcAft>
              <a:buFont typeface="Courier New" panose="02070309020205020404" pitchFamily="49" charset="0"/>
              <a:buChar char="o"/>
            </a:pPr>
            <a:r>
              <a:rPr lang="en-US" sz="3200" b="1" dirty="0">
                <a:solidFill>
                  <a:srgbClr val="003F87"/>
                </a:solidFill>
              </a:rPr>
              <a:t> Missouri</a:t>
            </a:r>
          </a:p>
          <a:p>
            <a:pPr>
              <a:spcBef>
                <a:spcPts val="0"/>
              </a:spcBef>
              <a:spcAft>
                <a:spcPts val="1200"/>
              </a:spcAft>
              <a:buFont typeface="Courier New" panose="02070309020205020404" pitchFamily="49" charset="0"/>
              <a:buChar char="o"/>
            </a:pPr>
            <a:r>
              <a:rPr lang="en-US" sz="3200" b="1" dirty="0">
                <a:solidFill>
                  <a:srgbClr val="003F87"/>
                </a:solidFill>
              </a:rPr>
              <a:t> Oklahoma</a:t>
            </a:r>
          </a:p>
          <a:p>
            <a:pPr>
              <a:spcBef>
                <a:spcPts val="0"/>
              </a:spcBef>
              <a:spcAft>
                <a:spcPts val="1200"/>
              </a:spcAft>
              <a:buFont typeface="Courier New" panose="02070309020205020404" pitchFamily="49" charset="0"/>
              <a:buChar char="o"/>
            </a:pPr>
            <a:r>
              <a:rPr lang="en-US" sz="3200" b="1" dirty="0">
                <a:solidFill>
                  <a:srgbClr val="003F87"/>
                </a:solidFill>
              </a:rPr>
              <a:t> Texas</a:t>
            </a:r>
          </a:p>
        </p:txBody>
      </p:sp>
      <p:sp>
        <p:nvSpPr>
          <p:cNvPr id="6" name="TextBox 5"/>
          <p:cNvSpPr txBox="1"/>
          <p:nvPr/>
        </p:nvSpPr>
        <p:spPr>
          <a:xfrm>
            <a:off x="261027" y="5982038"/>
            <a:ext cx="2564045" cy="646331"/>
          </a:xfrm>
          <a:prstGeom prst="rect">
            <a:avLst/>
          </a:prstGeom>
          <a:noFill/>
        </p:spPr>
        <p:txBody>
          <a:bodyPr wrap="square" rtlCol="0">
            <a:spAutoFit/>
          </a:bodyPr>
          <a:lstStyle/>
          <a:p>
            <a:pPr algn="ctr"/>
            <a:r>
              <a:rPr lang="en-US" dirty="0">
                <a:solidFill>
                  <a:schemeClr val="bg1"/>
                </a:solidFill>
              </a:rPr>
              <a:t>Hospital Improvement Innovation Network</a:t>
            </a:r>
          </a:p>
        </p:txBody>
      </p:sp>
      <p:pic>
        <p:nvPicPr>
          <p:cNvPr id="7" name="Picture 6" title="CMS Partnership for Patients logo"/>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80923" y="4886031"/>
            <a:ext cx="924252" cy="1050286"/>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val="4233738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87056" y="491001"/>
            <a:ext cx="7543800" cy="1080588"/>
          </a:xfrm>
        </p:spPr>
        <p:txBody>
          <a:bodyPr>
            <a:normAutofit/>
          </a:bodyPr>
          <a:lstStyle/>
          <a:p>
            <a:r>
              <a:rPr lang="en-US" dirty="0"/>
              <a:t>Creating </a:t>
            </a:r>
            <a:r>
              <a:rPr lang="en-US" dirty="0" err="1"/>
              <a:t>HIINergy</a:t>
            </a:r>
            <a:r>
              <a:rPr lang="en-US" dirty="0"/>
              <a:t> together!</a:t>
            </a:r>
          </a:p>
        </p:txBody>
      </p:sp>
      <p:sp>
        <p:nvSpPr>
          <p:cNvPr id="9" name="Date Placeholder 3"/>
          <p:cNvSpPr>
            <a:spLocks noGrp="1"/>
          </p:cNvSpPr>
          <p:nvPr>
            <p:ph type="dt" sz="half" idx="4294967295"/>
          </p:nvPr>
        </p:nvSpPr>
        <p:spPr>
          <a:xfrm>
            <a:off x="136699" y="6395917"/>
            <a:ext cx="1500715" cy="428993"/>
          </a:xfrm>
          <a:prstGeom prst="rect">
            <a:avLst/>
          </a:prstGeom>
        </p:spPr>
        <p:txBody>
          <a:bodyPr vert="horz" lIns="91440" tIns="45720" rIns="91440" bIns="45720" rtlCol="0" anchor="ctr"/>
          <a:lstStyle>
            <a:lvl1pPr algn="l">
              <a:defRPr sz="1200">
                <a:solidFill>
                  <a:schemeClr val="bg1"/>
                </a:solidFill>
              </a:defRPr>
            </a:lvl1pPr>
          </a:lstStyle>
          <a:p>
            <a:r>
              <a:rPr lang="en-US" dirty="0"/>
              <a:t>January 25, 2017</a:t>
            </a:r>
          </a:p>
        </p:txBody>
      </p:sp>
      <p:sp>
        <p:nvSpPr>
          <p:cNvPr id="10" name="Footer Placeholder 4" title="South Central HIINergy Partners"/>
          <p:cNvSpPr>
            <a:spLocks noGrp="1"/>
          </p:cNvSpPr>
          <p:nvPr>
            <p:ph type="ftr" sz="quarter" idx="4294967295"/>
          </p:nvPr>
        </p:nvSpPr>
        <p:spPr>
          <a:xfrm>
            <a:off x="1796902" y="6347636"/>
            <a:ext cx="5932968" cy="510363"/>
          </a:xfrm>
          <a:prstGeom prst="rect">
            <a:avLst/>
          </a:prstGeom>
        </p:spPr>
        <p:txBody>
          <a:bodyPr vert="horz" lIns="91440" tIns="45720" rIns="91440" bIns="45720" rtlCol="0" anchor="ctr"/>
          <a:lstStyle>
            <a:lvl1pPr algn="ctr">
              <a:defRPr sz="2400" cap="none" baseline="0">
                <a:solidFill>
                  <a:schemeClr val="bg1"/>
                </a:solidFill>
                <a:latin typeface="Franklin Gothic Medium" panose="020B0603020102020204" pitchFamily="34" charset="0"/>
              </a:defRPr>
            </a:lvl1pPr>
          </a:lstStyle>
          <a:p>
            <a:r>
              <a:rPr lang="en-US" b="1" dirty="0">
                <a:solidFill>
                  <a:schemeClr val="accent4">
                    <a:lumMod val="20000"/>
                    <a:lumOff val="80000"/>
                  </a:schemeClr>
                </a:solidFill>
              </a:rPr>
              <a:t>South Central </a:t>
            </a:r>
            <a:r>
              <a:rPr lang="en-US" b="1" dirty="0" err="1">
                <a:solidFill>
                  <a:schemeClr val="accent2"/>
                </a:solidFill>
              </a:rPr>
              <a:t>HIIN</a:t>
            </a:r>
            <a:r>
              <a:rPr lang="en-US" b="1" dirty="0" err="1">
                <a:solidFill>
                  <a:schemeClr val="accent4">
                    <a:lumMod val="20000"/>
                    <a:lumOff val="80000"/>
                  </a:schemeClr>
                </a:solidFill>
              </a:rPr>
              <a:t>ergy</a:t>
            </a:r>
            <a:r>
              <a:rPr lang="en-US" b="1" dirty="0">
                <a:solidFill>
                  <a:schemeClr val="accent4">
                    <a:lumMod val="20000"/>
                    <a:lumOff val="80000"/>
                  </a:schemeClr>
                </a:solidFill>
              </a:rPr>
              <a:t> Partners</a:t>
            </a:r>
          </a:p>
        </p:txBody>
      </p:sp>
      <p:sp>
        <p:nvSpPr>
          <p:cNvPr id="11" name="Slide Number Placeholder 5"/>
          <p:cNvSpPr>
            <a:spLocks noGrp="1"/>
          </p:cNvSpPr>
          <p:nvPr>
            <p:ph type="sldNum" sz="quarter" idx="4294967295"/>
          </p:nvPr>
        </p:nvSpPr>
        <p:spPr>
          <a:xfrm>
            <a:off x="7874750" y="6459785"/>
            <a:ext cx="984019" cy="365125"/>
          </a:xfrm>
          <a:prstGeom prst="rect">
            <a:avLst/>
          </a:prstGeom>
        </p:spPr>
        <p:txBody>
          <a:bodyPr vert="horz" lIns="91440" tIns="45720" rIns="91440" bIns="45720" rtlCol="0" anchor="ctr"/>
          <a:lstStyle>
            <a:lvl1pPr algn="r">
              <a:defRPr sz="1200">
                <a:solidFill>
                  <a:schemeClr val="bg1"/>
                </a:solidFill>
              </a:defRPr>
            </a:lvl1pPr>
          </a:lstStyle>
          <a:p>
            <a:fld id="{4FAB73BC-B049-4115-A692-8D63A059BFB8}" type="slidenum">
              <a:rPr lang="en-US" smtClean="0"/>
              <a:pPr/>
              <a:t>8</a:t>
            </a:fld>
            <a:endParaRPr lang="en-US" dirty="0"/>
          </a:p>
        </p:txBody>
      </p:sp>
      <p:graphicFrame>
        <p:nvGraphicFramePr>
          <p:cNvPr id="4" name="Content Placeholder 3" title="2017 webinar schedule"/>
          <p:cNvGraphicFramePr>
            <a:graphicFrameLocks noGrp="1"/>
          </p:cNvGraphicFramePr>
          <p:nvPr>
            <p:ph idx="1"/>
            <p:extLst>
              <p:ext uri="{D42A27DB-BD31-4B8C-83A1-F6EECF244321}">
                <p14:modId xmlns:p14="http://schemas.microsoft.com/office/powerpoint/2010/main" val="3935807250"/>
              </p:ext>
            </p:extLst>
          </p:nvPr>
        </p:nvGraphicFramePr>
        <p:xfrm>
          <a:off x="887056" y="2669986"/>
          <a:ext cx="7417848" cy="3200400"/>
        </p:xfrm>
        <a:graphic>
          <a:graphicData uri="http://schemas.openxmlformats.org/drawingml/2006/table">
            <a:tbl>
              <a:tblPr firstRow="1" bandRow="1">
                <a:tableStyleId>{5C22544A-7EE6-4342-B048-85BDC9FD1C3A}</a:tableStyleId>
              </a:tblPr>
              <a:tblGrid>
                <a:gridCol w="1826106">
                  <a:extLst>
                    <a:ext uri="{9D8B030D-6E8A-4147-A177-3AD203B41FA5}">
                      <a16:colId xmlns:a16="http://schemas.microsoft.com/office/drawing/2014/main" xmlns="" val="20000"/>
                    </a:ext>
                  </a:extLst>
                </a:gridCol>
                <a:gridCol w="3516106">
                  <a:extLst>
                    <a:ext uri="{9D8B030D-6E8A-4147-A177-3AD203B41FA5}">
                      <a16:colId xmlns:a16="http://schemas.microsoft.com/office/drawing/2014/main" xmlns="" val="20001"/>
                    </a:ext>
                  </a:extLst>
                </a:gridCol>
                <a:gridCol w="2075636">
                  <a:extLst>
                    <a:ext uri="{9D8B030D-6E8A-4147-A177-3AD203B41FA5}">
                      <a16:colId xmlns:a16="http://schemas.microsoft.com/office/drawing/2014/main" xmlns="" val="20002"/>
                    </a:ext>
                  </a:extLst>
                </a:gridCol>
              </a:tblGrid>
              <a:tr h="457200">
                <a:tc>
                  <a:txBody>
                    <a:bodyPr/>
                    <a:lstStyle/>
                    <a:p>
                      <a:r>
                        <a:rPr lang="en-US" dirty="0"/>
                        <a:t>2017</a:t>
                      </a:r>
                      <a:r>
                        <a:rPr lang="en-US" baseline="0" dirty="0"/>
                        <a:t> </a:t>
                      </a:r>
                      <a:r>
                        <a:rPr lang="en-US" dirty="0"/>
                        <a:t>Schedule</a:t>
                      </a:r>
                    </a:p>
                  </a:txBody>
                  <a:tcPr/>
                </a:tc>
                <a:tc>
                  <a:txBody>
                    <a:bodyPr/>
                    <a:lstStyle/>
                    <a:p>
                      <a:pPr algn="ctr"/>
                      <a:r>
                        <a:rPr lang="en-US" dirty="0"/>
                        <a:t>Tentative HIIN Topics</a:t>
                      </a:r>
                    </a:p>
                  </a:txBody>
                  <a:tcPr/>
                </a:tc>
                <a:tc>
                  <a:txBody>
                    <a:bodyPr/>
                    <a:lstStyle/>
                    <a:p>
                      <a:pPr algn="ctr"/>
                      <a:r>
                        <a:rPr lang="en-US" dirty="0"/>
                        <a:t>State Lead</a:t>
                      </a:r>
                    </a:p>
                  </a:txBody>
                  <a:tcPr/>
                </a:tc>
                <a:extLst>
                  <a:ext uri="{0D108BD9-81ED-4DB2-BD59-A6C34878D82A}">
                    <a16:rowId xmlns:a16="http://schemas.microsoft.com/office/drawing/2014/main" xmlns="" val="10000"/>
                  </a:ext>
                </a:extLst>
              </a:tr>
              <a:tr h="457200">
                <a:tc>
                  <a:txBody>
                    <a:bodyPr/>
                    <a:lstStyle/>
                    <a:p>
                      <a:r>
                        <a:rPr lang="en-US" dirty="0"/>
                        <a:t>January</a:t>
                      </a:r>
                      <a:r>
                        <a:rPr lang="en-US" baseline="0" dirty="0"/>
                        <a:t> 25</a:t>
                      </a:r>
                      <a:endParaRPr lang="en-US" dirty="0"/>
                    </a:p>
                  </a:txBody>
                  <a:tcPr/>
                </a:tc>
                <a:tc>
                  <a:txBody>
                    <a:bodyPr/>
                    <a:lstStyle/>
                    <a:p>
                      <a:pPr algn="ctr"/>
                      <a:r>
                        <a:rPr lang="en-US" dirty="0"/>
                        <a:t>Getting Started</a:t>
                      </a:r>
                    </a:p>
                  </a:txBody>
                  <a:tcPr/>
                </a:tc>
                <a:tc>
                  <a:txBody>
                    <a:bodyPr/>
                    <a:lstStyle/>
                    <a:p>
                      <a:pPr algn="ctr"/>
                      <a:r>
                        <a:rPr lang="en-US" dirty="0"/>
                        <a:t>Arkansas</a:t>
                      </a:r>
                    </a:p>
                  </a:txBody>
                  <a:tcPr/>
                </a:tc>
                <a:extLst>
                  <a:ext uri="{0D108BD9-81ED-4DB2-BD59-A6C34878D82A}">
                    <a16:rowId xmlns:a16="http://schemas.microsoft.com/office/drawing/2014/main" xmlns="" val="10001"/>
                  </a:ext>
                </a:extLst>
              </a:tr>
              <a:tr h="457200">
                <a:tc>
                  <a:txBody>
                    <a:bodyPr/>
                    <a:lstStyle/>
                    <a:p>
                      <a:r>
                        <a:rPr lang="en-US" dirty="0"/>
                        <a:t>March</a:t>
                      </a:r>
                      <a:r>
                        <a:rPr lang="en-US" baseline="0" dirty="0"/>
                        <a:t> 22</a:t>
                      </a:r>
                      <a:endParaRPr lang="en-US" dirty="0"/>
                    </a:p>
                  </a:txBody>
                  <a:tcPr/>
                </a:tc>
                <a:tc>
                  <a:txBody>
                    <a:bodyPr/>
                    <a:lstStyle/>
                    <a:p>
                      <a:pPr algn="ctr"/>
                      <a:r>
                        <a:rPr lang="en-US" dirty="0"/>
                        <a:t>Up Campaign</a:t>
                      </a:r>
                    </a:p>
                  </a:txBody>
                  <a:tcPr/>
                </a:tc>
                <a:tc>
                  <a:txBody>
                    <a:bodyPr/>
                    <a:lstStyle/>
                    <a:p>
                      <a:pPr algn="ctr"/>
                      <a:r>
                        <a:rPr lang="en-US" dirty="0"/>
                        <a:t>Oklahoma</a:t>
                      </a:r>
                    </a:p>
                  </a:txBody>
                  <a:tcPr/>
                </a:tc>
                <a:extLst>
                  <a:ext uri="{0D108BD9-81ED-4DB2-BD59-A6C34878D82A}">
                    <a16:rowId xmlns:a16="http://schemas.microsoft.com/office/drawing/2014/main" xmlns="" val="10002"/>
                  </a:ext>
                </a:extLst>
              </a:tr>
              <a:tr h="457200">
                <a:tc>
                  <a:txBody>
                    <a:bodyPr/>
                    <a:lstStyle/>
                    <a:p>
                      <a:r>
                        <a:rPr lang="en-US" dirty="0"/>
                        <a:t>May</a:t>
                      </a:r>
                      <a:r>
                        <a:rPr lang="en-US" baseline="0" dirty="0"/>
                        <a:t> 24</a:t>
                      </a:r>
                      <a:endParaRPr lang="en-US" dirty="0"/>
                    </a:p>
                  </a:txBody>
                  <a:tcPr/>
                </a:tc>
                <a:tc>
                  <a:txBody>
                    <a:bodyPr/>
                    <a:lstStyle/>
                    <a:p>
                      <a:pPr algn="ctr"/>
                      <a:r>
                        <a:rPr lang="en-US" dirty="0"/>
                        <a:t>Patient and Family Engagement</a:t>
                      </a:r>
                    </a:p>
                  </a:txBody>
                  <a:tcPr/>
                </a:tc>
                <a:tc>
                  <a:txBody>
                    <a:bodyPr/>
                    <a:lstStyle/>
                    <a:p>
                      <a:pPr algn="ctr"/>
                      <a:r>
                        <a:rPr lang="en-US" dirty="0"/>
                        <a:t>Louisiana</a:t>
                      </a:r>
                    </a:p>
                  </a:txBody>
                  <a:tcPr/>
                </a:tc>
                <a:extLst>
                  <a:ext uri="{0D108BD9-81ED-4DB2-BD59-A6C34878D82A}">
                    <a16:rowId xmlns:a16="http://schemas.microsoft.com/office/drawing/2014/main" xmlns="" val="10003"/>
                  </a:ext>
                </a:extLst>
              </a:tr>
              <a:tr h="457200">
                <a:tc>
                  <a:txBody>
                    <a:bodyPr/>
                    <a:lstStyle/>
                    <a:p>
                      <a:r>
                        <a:rPr lang="en-US" dirty="0"/>
                        <a:t>July</a:t>
                      </a:r>
                      <a:r>
                        <a:rPr lang="en-US" baseline="0" dirty="0"/>
                        <a:t> 26</a:t>
                      </a:r>
                      <a:endParaRPr lang="en-US" dirty="0"/>
                    </a:p>
                  </a:txBody>
                  <a:tcPr/>
                </a:tc>
                <a:tc>
                  <a:txBody>
                    <a:bodyPr/>
                    <a:lstStyle/>
                    <a:p>
                      <a:pPr algn="ctr"/>
                      <a:r>
                        <a:rPr lang="en-US" dirty="0"/>
                        <a:t>Transforming</a:t>
                      </a:r>
                      <a:r>
                        <a:rPr lang="en-US" baseline="0" dirty="0"/>
                        <a:t> Care at the Bedside</a:t>
                      </a:r>
                      <a:endParaRPr lang="en-US" dirty="0"/>
                    </a:p>
                  </a:txBody>
                  <a:tcPr/>
                </a:tc>
                <a:tc>
                  <a:txBody>
                    <a:bodyPr/>
                    <a:lstStyle/>
                    <a:p>
                      <a:pPr algn="ctr"/>
                      <a:r>
                        <a:rPr lang="en-US" dirty="0"/>
                        <a:t>Texas</a:t>
                      </a:r>
                    </a:p>
                  </a:txBody>
                  <a:tcPr/>
                </a:tc>
                <a:extLst>
                  <a:ext uri="{0D108BD9-81ED-4DB2-BD59-A6C34878D82A}">
                    <a16:rowId xmlns:a16="http://schemas.microsoft.com/office/drawing/2014/main" xmlns="" val="10004"/>
                  </a:ext>
                </a:extLst>
              </a:tr>
              <a:tr h="457200">
                <a:tc>
                  <a:txBody>
                    <a:bodyPr/>
                    <a:lstStyle/>
                    <a:p>
                      <a:r>
                        <a:rPr lang="en-US" dirty="0"/>
                        <a:t>September</a:t>
                      </a:r>
                      <a:r>
                        <a:rPr lang="en-US" baseline="0" dirty="0"/>
                        <a:t> 27</a:t>
                      </a:r>
                      <a:endParaRPr lang="en-US" dirty="0"/>
                    </a:p>
                  </a:txBody>
                  <a:tcPr/>
                </a:tc>
                <a:tc>
                  <a:txBody>
                    <a:bodyPr/>
                    <a:lstStyle/>
                    <a:p>
                      <a:pPr algn="ctr"/>
                      <a:r>
                        <a:rPr lang="en-US" dirty="0"/>
                        <a:t>Equity</a:t>
                      </a:r>
                      <a:r>
                        <a:rPr lang="en-US" baseline="0" dirty="0"/>
                        <a:t> and Diversity</a:t>
                      </a:r>
                      <a:endParaRPr lang="en-US" dirty="0"/>
                    </a:p>
                  </a:txBody>
                  <a:tcPr/>
                </a:tc>
                <a:tc>
                  <a:txBody>
                    <a:bodyPr/>
                    <a:lstStyle/>
                    <a:p>
                      <a:pPr algn="ctr"/>
                      <a:r>
                        <a:rPr lang="en-US" dirty="0"/>
                        <a:t>Kansas</a:t>
                      </a:r>
                    </a:p>
                  </a:txBody>
                  <a:tcPr/>
                </a:tc>
                <a:extLst>
                  <a:ext uri="{0D108BD9-81ED-4DB2-BD59-A6C34878D82A}">
                    <a16:rowId xmlns:a16="http://schemas.microsoft.com/office/drawing/2014/main" xmlns="" val="10005"/>
                  </a:ext>
                </a:extLst>
              </a:tr>
              <a:tr h="457200">
                <a:tc>
                  <a:txBody>
                    <a:bodyPr/>
                    <a:lstStyle/>
                    <a:p>
                      <a:r>
                        <a:rPr lang="en-US" dirty="0"/>
                        <a:t>November</a:t>
                      </a:r>
                      <a:r>
                        <a:rPr lang="en-US" baseline="0" dirty="0"/>
                        <a:t> 15</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a:t>Sepsis</a:t>
                      </a:r>
                    </a:p>
                  </a:txBody>
                  <a:tcPr>
                    <a:lnB w="12700" cap="flat" cmpd="sng" algn="ctr">
                      <a:solidFill>
                        <a:schemeClr val="tx1"/>
                      </a:solidFill>
                      <a:prstDash val="solid"/>
                      <a:round/>
                      <a:headEnd type="none" w="med" len="med"/>
                      <a:tailEnd type="none" w="med" len="med"/>
                    </a:lnB>
                  </a:tcPr>
                </a:tc>
                <a:tc>
                  <a:txBody>
                    <a:bodyPr/>
                    <a:lstStyle/>
                    <a:p>
                      <a:pPr algn="ctr"/>
                      <a:r>
                        <a:rPr lang="en-US" dirty="0"/>
                        <a:t>Missouri</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2" name="TextBox 1"/>
          <p:cNvSpPr txBox="1"/>
          <p:nvPr/>
        </p:nvSpPr>
        <p:spPr>
          <a:xfrm>
            <a:off x="704176" y="1746460"/>
            <a:ext cx="7783608" cy="892552"/>
          </a:xfrm>
          <a:prstGeom prst="rect">
            <a:avLst/>
          </a:prstGeom>
          <a:noFill/>
        </p:spPr>
        <p:txBody>
          <a:bodyPr wrap="square" rtlCol="0">
            <a:spAutoFit/>
          </a:bodyPr>
          <a:lstStyle/>
          <a:p>
            <a:pPr algn="ctr"/>
            <a:r>
              <a:rPr lang="en-US" sz="2000" dirty="0">
                <a:solidFill>
                  <a:srgbClr val="003F87"/>
                </a:solidFill>
                <a:latin typeface="+mj-lt"/>
              </a:rPr>
              <a:t>Mark your calendars!</a:t>
            </a:r>
          </a:p>
          <a:p>
            <a:pPr algn="ctr"/>
            <a:r>
              <a:rPr lang="en-US" sz="1600" dirty="0">
                <a:latin typeface="+mj-lt"/>
              </a:rPr>
              <a:t>Bi-monthly </a:t>
            </a:r>
            <a:r>
              <a:rPr lang="en-US" sz="1600" dirty="0" err="1">
                <a:latin typeface="+mj-lt"/>
              </a:rPr>
              <a:t>HIINergy</a:t>
            </a:r>
            <a:r>
              <a:rPr lang="en-US" sz="1600" dirty="0">
                <a:latin typeface="+mj-lt"/>
              </a:rPr>
              <a:t> webinars will take place on 4</a:t>
            </a:r>
            <a:r>
              <a:rPr lang="en-US" sz="1600" baseline="30000" dirty="0">
                <a:latin typeface="+mj-lt"/>
              </a:rPr>
              <a:t>th</a:t>
            </a:r>
            <a:r>
              <a:rPr lang="en-US" sz="1600" dirty="0">
                <a:latin typeface="+mj-lt"/>
              </a:rPr>
              <a:t> Wednesdays from 10 to 11 a.m. CT.</a:t>
            </a:r>
          </a:p>
          <a:p>
            <a:pPr algn="ctr"/>
            <a:r>
              <a:rPr lang="en-US" sz="1600" dirty="0">
                <a:latin typeface="+mj-lt"/>
              </a:rPr>
              <a:t>Links to pre-register for each webinar will be provided by your state lead.</a:t>
            </a:r>
          </a:p>
        </p:txBody>
      </p:sp>
    </p:spTree>
    <p:extLst>
      <p:ext uri="{BB962C8B-B14F-4D97-AF65-F5344CB8AC3E}">
        <p14:creationId xmlns:p14="http://schemas.microsoft.com/office/powerpoint/2010/main" val="1073218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87056" y="160077"/>
            <a:ext cx="7543800" cy="1080588"/>
          </a:xfrm>
        </p:spPr>
        <p:txBody>
          <a:bodyPr/>
          <a:lstStyle/>
          <a:p>
            <a:r>
              <a:rPr lang="en-US" dirty="0"/>
              <a:t>Announcements</a:t>
            </a:r>
          </a:p>
        </p:txBody>
      </p:sp>
      <p:sp>
        <p:nvSpPr>
          <p:cNvPr id="7" name="Content Placeholder 6"/>
          <p:cNvSpPr>
            <a:spLocks noGrp="1"/>
          </p:cNvSpPr>
          <p:nvPr>
            <p:ph idx="1"/>
          </p:nvPr>
        </p:nvSpPr>
        <p:spPr/>
        <p:txBody>
          <a:bodyPr>
            <a:normAutofit fontScale="92500" lnSpcReduction="10000"/>
          </a:bodyPr>
          <a:lstStyle/>
          <a:p>
            <a:pPr>
              <a:buFont typeface="Arial" panose="020B0604020202020204" pitchFamily="34" charset="0"/>
              <a:buChar char="•"/>
            </a:pPr>
            <a:r>
              <a:rPr lang="en-US" dirty="0"/>
              <a:t>Don’t forget to complete your hospital’s Needs </a:t>
            </a:r>
            <a:r>
              <a:rPr lang="en-US" dirty="0">
                <a:solidFill>
                  <a:schemeClr val="tx1"/>
                </a:solidFill>
              </a:rPr>
              <a:t>Assessments</a:t>
            </a:r>
            <a:r>
              <a:rPr lang="en-US" dirty="0"/>
              <a:t>.  Work with your state’s HIIN contact on specifics.</a:t>
            </a:r>
          </a:p>
          <a:p>
            <a:pPr>
              <a:buFont typeface="Arial" panose="020B0604020202020204" pitchFamily="34" charset="0"/>
              <a:buChar char="•"/>
            </a:pPr>
            <a:r>
              <a:rPr lang="en-US" dirty="0"/>
              <a:t>Baseline data for all measures should be submitted as soon as possible.  Your state’s HIIN may be submitting for you or your individual hospital may be submitting to CDS.  Follow your state-specific instructions.</a:t>
            </a:r>
          </a:p>
          <a:p>
            <a:pPr>
              <a:buFont typeface="Arial" panose="020B0604020202020204" pitchFamily="34" charset="0"/>
              <a:buChar char="•"/>
            </a:pPr>
            <a:r>
              <a:rPr lang="en-US" dirty="0"/>
              <a:t>Have you signed up for the topic specific list serves?  If not please do so by going to</a:t>
            </a:r>
            <a:br>
              <a:rPr lang="en-US" dirty="0"/>
            </a:br>
            <a:r>
              <a:rPr lang="en-US" dirty="0">
                <a:hlinkClick r:id="rId2"/>
              </a:rPr>
              <a:t>www.hret-hiin.org/inc/dhtml/listserv.dhtml</a:t>
            </a:r>
            <a:r>
              <a:rPr lang="en-US" dirty="0"/>
              <a:t> </a:t>
            </a:r>
          </a:p>
        </p:txBody>
      </p:sp>
      <p:sp>
        <p:nvSpPr>
          <p:cNvPr id="9" name="Date Placeholder 3"/>
          <p:cNvSpPr>
            <a:spLocks noGrp="1"/>
          </p:cNvSpPr>
          <p:nvPr>
            <p:ph type="dt" sz="half" idx="4294967295"/>
          </p:nvPr>
        </p:nvSpPr>
        <p:spPr>
          <a:xfrm>
            <a:off x="136699" y="6395917"/>
            <a:ext cx="1500715" cy="428993"/>
          </a:xfrm>
          <a:prstGeom prst="rect">
            <a:avLst/>
          </a:prstGeom>
        </p:spPr>
        <p:txBody>
          <a:bodyPr vert="horz" lIns="91440" tIns="45720" rIns="91440" bIns="45720" rtlCol="0" anchor="ctr"/>
          <a:lstStyle>
            <a:lvl1pPr algn="l">
              <a:defRPr sz="1200">
                <a:solidFill>
                  <a:schemeClr val="bg1"/>
                </a:solidFill>
              </a:defRPr>
            </a:lvl1pPr>
          </a:lstStyle>
          <a:p>
            <a:r>
              <a:rPr lang="en-US" dirty="0"/>
              <a:t>January 25, 2017</a:t>
            </a:r>
          </a:p>
        </p:txBody>
      </p:sp>
      <p:sp>
        <p:nvSpPr>
          <p:cNvPr id="10" name="Footer Placeholder 4" title="South Central HIINergy Partners"/>
          <p:cNvSpPr>
            <a:spLocks noGrp="1"/>
          </p:cNvSpPr>
          <p:nvPr>
            <p:ph type="ftr" sz="quarter" idx="4294967295"/>
          </p:nvPr>
        </p:nvSpPr>
        <p:spPr>
          <a:xfrm>
            <a:off x="1796902" y="6347636"/>
            <a:ext cx="5932968" cy="510363"/>
          </a:xfrm>
          <a:prstGeom prst="rect">
            <a:avLst/>
          </a:prstGeom>
        </p:spPr>
        <p:txBody>
          <a:bodyPr vert="horz" lIns="91440" tIns="45720" rIns="91440" bIns="45720" rtlCol="0" anchor="ctr"/>
          <a:lstStyle>
            <a:lvl1pPr algn="ctr">
              <a:defRPr sz="2400" cap="none" baseline="0">
                <a:solidFill>
                  <a:schemeClr val="bg1"/>
                </a:solidFill>
                <a:latin typeface="Franklin Gothic Medium" panose="020B0603020102020204" pitchFamily="34" charset="0"/>
              </a:defRPr>
            </a:lvl1pPr>
          </a:lstStyle>
          <a:p>
            <a:r>
              <a:rPr lang="en-US" b="1" dirty="0">
                <a:solidFill>
                  <a:schemeClr val="accent4">
                    <a:lumMod val="20000"/>
                    <a:lumOff val="80000"/>
                  </a:schemeClr>
                </a:solidFill>
              </a:rPr>
              <a:t>South Central </a:t>
            </a:r>
            <a:r>
              <a:rPr lang="en-US" b="1" dirty="0" err="1">
                <a:solidFill>
                  <a:schemeClr val="accent2"/>
                </a:solidFill>
              </a:rPr>
              <a:t>HIIN</a:t>
            </a:r>
            <a:r>
              <a:rPr lang="en-US" b="1" dirty="0" err="1">
                <a:solidFill>
                  <a:schemeClr val="accent4">
                    <a:lumMod val="20000"/>
                    <a:lumOff val="80000"/>
                  </a:schemeClr>
                </a:solidFill>
              </a:rPr>
              <a:t>ergy</a:t>
            </a:r>
            <a:r>
              <a:rPr lang="en-US" b="1" dirty="0">
                <a:solidFill>
                  <a:schemeClr val="accent4">
                    <a:lumMod val="20000"/>
                    <a:lumOff val="80000"/>
                  </a:schemeClr>
                </a:solidFill>
              </a:rPr>
              <a:t> Partners</a:t>
            </a:r>
          </a:p>
        </p:txBody>
      </p:sp>
      <p:sp>
        <p:nvSpPr>
          <p:cNvPr id="11" name="Slide Number Placeholder 5"/>
          <p:cNvSpPr>
            <a:spLocks noGrp="1"/>
          </p:cNvSpPr>
          <p:nvPr>
            <p:ph type="sldNum" sz="quarter" idx="4294967295"/>
          </p:nvPr>
        </p:nvSpPr>
        <p:spPr>
          <a:xfrm>
            <a:off x="7874750" y="6459785"/>
            <a:ext cx="984019" cy="365125"/>
          </a:xfrm>
          <a:prstGeom prst="rect">
            <a:avLst/>
          </a:prstGeom>
        </p:spPr>
        <p:txBody>
          <a:bodyPr vert="horz" lIns="91440" tIns="45720" rIns="91440" bIns="45720" rtlCol="0" anchor="ctr"/>
          <a:lstStyle>
            <a:lvl1pPr algn="r">
              <a:defRPr sz="1200">
                <a:solidFill>
                  <a:schemeClr val="bg1"/>
                </a:solidFill>
              </a:defRPr>
            </a:lvl1p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1489790164"/>
      </p:ext>
    </p:extLst>
  </p:cSld>
  <p:clrMapOvr>
    <a:masterClrMapping/>
  </p:clrMapOvr>
</p:sld>
</file>

<file path=ppt/theme/theme1.xml><?xml version="1.0" encoding="utf-8"?>
<a:theme xmlns:a="http://schemas.openxmlformats.org/drawingml/2006/main" name="Retrospect">
  <a:themeElements>
    <a:clrScheme name="HIINergy">
      <a:dk1>
        <a:sysClr val="windowText" lastClr="000000"/>
      </a:dk1>
      <a:lt1>
        <a:sysClr val="window" lastClr="FFFFFF"/>
      </a:lt1>
      <a:dk2>
        <a:srgbClr val="0563C1"/>
      </a:dk2>
      <a:lt2>
        <a:srgbClr val="E7E6E6"/>
      </a:lt2>
      <a:accent1>
        <a:srgbClr val="3E6027"/>
      </a:accent1>
      <a:accent2>
        <a:srgbClr val="C55A11"/>
      </a:accent2>
      <a:accent3>
        <a:srgbClr val="5B9BD5"/>
      </a:accent3>
      <a:accent4>
        <a:srgbClr val="954F72"/>
      </a:accent4>
      <a:accent5>
        <a:srgbClr val="FFC000"/>
      </a:accent5>
      <a:accent6>
        <a:srgbClr val="034A90"/>
      </a:accent6>
      <a:hlink>
        <a:srgbClr val="0563C1"/>
      </a:hlink>
      <a:folHlink>
        <a:srgbClr val="7F7F7F"/>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1402</TotalTime>
  <Words>1724</Words>
  <Application>Microsoft Office PowerPoint</Application>
  <PresentationFormat>On-screen Show (4:3)</PresentationFormat>
  <Paragraphs>459</Paragraphs>
  <Slides>40</Slides>
  <Notes>10</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4" baseType="lpstr">
      <vt:lpstr>Arial</vt:lpstr>
      <vt:lpstr>Calibri</vt:lpstr>
      <vt:lpstr>Courier New</vt:lpstr>
      <vt:lpstr>Franklin Gothic Book</vt:lpstr>
      <vt:lpstr>Franklin Gothic Demi</vt:lpstr>
      <vt:lpstr>Franklin Gothic Demi Cond</vt:lpstr>
      <vt:lpstr>Franklin Gothic Medium</vt:lpstr>
      <vt:lpstr>Franklin Gothic Medium Cond</vt:lpstr>
      <vt:lpstr>Open Sans</vt:lpstr>
      <vt:lpstr>Raleway</vt:lpstr>
      <vt:lpstr>Times New Roman</vt:lpstr>
      <vt:lpstr>Wingdings</vt:lpstr>
      <vt:lpstr>Retrospect</vt:lpstr>
      <vt:lpstr>Worksheet</vt:lpstr>
      <vt:lpstr>South Central HIINergy Partners Six states partnering for quality and patient safety through the Hospital Improvement Innovation Network</vt:lpstr>
      <vt:lpstr>Welcome and opening remarks</vt:lpstr>
      <vt:lpstr>Introductions</vt:lpstr>
      <vt:lpstr>Webinar features</vt:lpstr>
      <vt:lpstr>Purpose</vt:lpstr>
      <vt:lpstr>Creating HIINergy together!</vt:lpstr>
      <vt:lpstr>Let’s hear from you</vt:lpstr>
      <vt:lpstr>Creating HIINergy together!</vt:lpstr>
      <vt:lpstr>Announcements</vt:lpstr>
      <vt:lpstr>State Partner Updates</vt:lpstr>
      <vt:lpstr>State HIIN Hospital Comparison</vt:lpstr>
      <vt:lpstr>Arkansas HIIN Contact: Pam Brown, pbrown@arkhospitals.org </vt:lpstr>
      <vt:lpstr>KHC HIIN Contact: Michele Clark, mclark@khconline.org</vt:lpstr>
      <vt:lpstr>Louisiana HIIN Contact: Michelle Smith, msmith@lhaonline.org </vt:lpstr>
      <vt:lpstr>Missouri HIIN</vt:lpstr>
      <vt:lpstr>Oklahoma HIIN </vt:lpstr>
      <vt:lpstr>Texas HIIN Contact: Karen Kendrick, email</vt:lpstr>
      <vt:lpstr>Let’s hear from you  Polling Question</vt:lpstr>
      <vt:lpstr>Getting Started in Our New HIIN</vt:lpstr>
      <vt:lpstr>Closer to home!</vt:lpstr>
      <vt:lpstr>PowerPoint Presentation</vt:lpstr>
      <vt:lpstr>Organizing for Success</vt:lpstr>
      <vt:lpstr>Organizing for Success Cont.</vt:lpstr>
      <vt:lpstr>Hospital Improvement Innovation Network (HEN 3.0)  PI Tracking Spreadsheet EXAMPLE  </vt:lpstr>
      <vt:lpstr>PowerPoint Presentation</vt:lpstr>
      <vt:lpstr>Approaching Opportunity</vt:lpstr>
      <vt:lpstr>Getting Started in Our New HIIN</vt:lpstr>
      <vt:lpstr>Discussion and sharing</vt:lpstr>
      <vt:lpstr>Highlighted Resources</vt:lpstr>
      <vt:lpstr>Quality Improvement Fellowships</vt:lpstr>
      <vt:lpstr>QI: Foundations for Change </vt:lpstr>
      <vt:lpstr>QI: Accelerating Improvement</vt:lpstr>
      <vt:lpstr>Next Steps</vt:lpstr>
      <vt:lpstr>PowerPoint Presentation</vt:lpstr>
      <vt:lpstr>What is the PFE Fellowship?</vt:lpstr>
      <vt:lpstr>Fellowship Project</vt:lpstr>
      <vt:lpstr>PowerPoint Presentation</vt:lpstr>
      <vt:lpstr>Past  Events</vt:lpstr>
      <vt:lpstr>PowerPoint Presentation</vt:lpstr>
      <vt:lpstr>State Contacts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Clark - Kansas Healthcare Collaborative</dc:creator>
  <cp:lastModifiedBy>King, Kimberly</cp:lastModifiedBy>
  <cp:revision>91</cp:revision>
  <dcterms:created xsi:type="dcterms:W3CDTF">2014-09-12T02:11:56Z</dcterms:created>
  <dcterms:modified xsi:type="dcterms:W3CDTF">2017-01-25T15:20:35Z</dcterms:modified>
</cp:coreProperties>
</file>